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3"/>
  </p:notesMasterIdLst>
  <p:sldIdLst>
    <p:sldId id="256" r:id="rId2"/>
    <p:sldId id="265" r:id="rId3"/>
    <p:sldId id="281" r:id="rId4"/>
    <p:sldId id="284" r:id="rId5"/>
    <p:sldId id="285" r:id="rId6"/>
    <p:sldId id="266" r:id="rId7"/>
    <p:sldId id="259" r:id="rId8"/>
    <p:sldId id="261" r:id="rId9"/>
    <p:sldId id="290" r:id="rId10"/>
    <p:sldId id="267" r:id="rId11"/>
    <p:sldId id="269" r:id="rId12"/>
    <p:sldId id="273" r:id="rId13"/>
    <p:sldId id="271" r:id="rId14"/>
    <p:sldId id="272" r:id="rId15"/>
    <p:sldId id="275" r:id="rId16"/>
    <p:sldId id="274" r:id="rId17"/>
    <p:sldId id="277" r:id="rId18"/>
    <p:sldId id="276" r:id="rId19"/>
    <p:sldId id="278" r:id="rId20"/>
    <p:sldId id="270" r:id="rId21"/>
    <p:sldId id="262" r:id="rId22"/>
  </p:sldIdLst>
  <p:sldSz cx="9144000" cy="5143500" type="screen16x9"/>
  <p:notesSz cx="6858000" cy="9144000"/>
  <p:embeddedFontLst>
    <p:embeddedFont>
      <p:font typeface="Nunito" pitchFamily="2" charset="0"/>
      <p:regular r:id="rId24"/>
      <p:bold r:id="rId25"/>
      <p:italic r:id="rId26"/>
      <p:boldItalic r:id="rId27"/>
    </p:embeddedFont>
    <p:embeddedFont>
      <p:font typeface="Nunito ExtraBold" pitchFamily="2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6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044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468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212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2134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684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149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289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942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368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21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b35da2a5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fb35da2a5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037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097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b35da2a5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fb35da2a5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06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40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527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b35da2a5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fb35da2a5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236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b35da2a5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fb35da2a5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b35da2a5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b35da2a5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42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0625" y="-39725"/>
            <a:ext cx="9263100" cy="5253900"/>
          </a:xfrm>
          <a:prstGeom prst="rect">
            <a:avLst/>
          </a:prstGeom>
          <a:solidFill>
            <a:srgbClr val="6357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661600" y="-1654225"/>
            <a:ext cx="4957500" cy="4957500"/>
          </a:xfrm>
          <a:prstGeom prst="ellipse">
            <a:avLst/>
          </a:prstGeom>
          <a:solidFill>
            <a:srgbClr val="584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1700" y="1326875"/>
            <a:ext cx="7073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1700" y="3220225"/>
            <a:ext cx="7073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DD2"/>
              </a:buClr>
              <a:buSzPts val="2800"/>
              <a:buNone/>
              <a:defRPr sz="2800">
                <a:solidFill>
                  <a:srgbClr val="00BDD2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38425" y="3836900"/>
            <a:ext cx="2377800" cy="2377800"/>
          </a:xfrm>
          <a:prstGeom prst="ellipse">
            <a:avLst/>
          </a:prstGeom>
          <a:solidFill>
            <a:srgbClr val="584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61278" y="4330796"/>
            <a:ext cx="125986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3860950" y="2129349"/>
            <a:ext cx="4884951" cy="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6055475" y="4912737"/>
            <a:ext cx="4884951" cy="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-70625" y="-39725"/>
            <a:ext cx="9263100" cy="5253900"/>
          </a:xfrm>
          <a:prstGeom prst="rect">
            <a:avLst/>
          </a:prstGeom>
          <a:solidFill>
            <a:srgbClr val="6357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-1461975" y="-571375"/>
            <a:ext cx="4957500" cy="4957500"/>
          </a:xfrm>
          <a:prstGeom prst="ellipse">
            <a:avLst/>
          </a:prstGeom>
          <a:solidFill>
            <a:srgbClr val="584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238425" y="3836900"/>
            <a:ext cx="2377800" cy="2377800"/>
          </a:xfrm>
          <a:prstGeom prst="ellipse">
            <a:avLst/>
          </a:prstGeom>
          <a:solidFill>
            <a:srgbClr val="584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1909075"/>
            <a:ext cx="8520600" cy="17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61278" y="4519121"/>
            <a:ext cx="125986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0" y="834624"/>
            <a:ext cx="4884951" cy="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-70625" y="-39725"/>
            <a:ext cx="9263100" cy="5253900"/>
          </a:xfrm>
          <a:prstGeom prst="rect">
            <a:avLst/>
          </a:prstGeom>
          <a:solidFill>
            <a:srgbClr val="6357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-2165725" y="-2078000"/>
            <a:ext cx="4957500" cy="4957500"/>
          </a:xfrm>
          <a:prstGeom prst="ellipse">
            <a:avLst/>
          </a:prstGeom>
          <a:solidFill>
            <a:srgbClr val="584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7108975" y="3836900"/>
            <a:ext cx="2377800" cy="2377800"/>
          </a:xfrm>
          <a:prstGeom prst="ellipse">
            <a:avLst/>
          </a:prstGeom>
          <a:solidFill>
            <a:srgbClr val="584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778250" y="2330475"/>
            <a:ext cx="5565300" cy="16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31828" y="4519121"/>
            <a:ext cx="125986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1469197" y="2701088"/>
            <a:ext cx="3856476" cy="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>
            <a:spLocks noGrp="1"/>
          </p:cNvSpPr>
          <p:nvPr>
            <p:ph type="pic" idx="2"/>
          </p:nvPr>
        </p:nvSpPr>
        <p:spPr>
          <a:xfrm>
            <a:off x="-131967" y="-2249053"/>
            <a:ext cx="4122300" cy="4233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" name="Google Shape;35;p4"/>
          <p:cNvSpPr/>
          <p:nvPr/>
        </p:nvSpPr>
        <p:spPr>
          <a:xfrm>
            <a:off x="-70625" y="-2253550"/>
            <a:ext cx="4242000" cy="4242000"/>
          </a:xfrm>
          <a:prstGeom prst="donut">
            <a:avLst>
              <a:gd name="adj" fmla="val 333"/>
            </a:avLst>
          </a:prstGeom>
          <a:solidFill>
            <a:srgbClr val="00BD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7343550" y="3754625"/>
            <a:ext cx="2319900" cy="2319900"/>
          </a:xfrm>
          <a:prstGeom prst="donut">
            <a:avLst>
              <a:gd name="adj" fmla="val 1051"/>
            </a:avLst>
          </a:prstGeom>
          <a:solidFill>
            <a:srgbClr val="00BD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-131975" y="-2249050"/>
            <a:ext cx="4122300" cy="4233000"/>
          </a:xfrm>
          <a:prstGeom prst="ellipse">
            <a:avLst/>
          </a:prstGeom>
          <a:solidFill>
            <a:srgbClr val="63578D">
              <a:alpha val="59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8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/>
        </p:nvSpPr>
        <p:spPr>
          <a:xfrm>
            <a:off x="-11775" y="-70625"/>
            <a:ext cx="9239400" cy="1259400"/>
          </a:xfrm>
          <a:prstGeom prst="rect">
            <a:avLst/>
          </a:prstGeom>
          <a:solidFill>
            <a:srgbClr val="6357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6875778" y="1776638"/>
            <a:ext cx="3856476" cy="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/>
          <p:nvPr/>
        </p:nvSpPr>
        <p:spPr>
          <a:xfrm>
            <a:off x="-47700" y="4663225"/>
            <a:ext cx="9239400" cy="509700"/>
          </a:xfrm>
          <a:prstGeom prst="rect">
            <a:avLst/>
          </a:prstGeom>
          <a:solidFill>
            <a:srgbClr val="6357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5403000" cy="9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3686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DD2"/>
              </a:buClr>
              <a:buSzPts val="1800"/>
              <a:buChar char="●"/>
              <a:defRPr/>
            </a:lvl1pPr>
            <a:lvl2pPr marL="914400" lvl="1" indent="-3175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DD2"/>
              </a:buClr>
              <a:buSzPts val="1400"/>
              <a:buChar char="○"/>
              <a:defRPr/>
            </a:lvl2pPr>
            <a:lvl3pPr marL="1371600" lvl="2" indent="-3175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DD2"/>
              </a:buClr>
              <a:buSzPts val="1400"/>
              <a:buChar char="■"/>
              <a:defRPr/>
            </a:lvl3pPr>
            <a:lvl4pPr marL="1828800" lvl="3" indent="-3175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DD2"/>
              </a:buClr>
              <a:buSzPts val="1400"/>
              <a:buChar char="●"/>
              <a:defRPr/>
            </a:lvl4pPr>
            <a:lvl5pPr marL="2286000" lvl="4" indent="-3175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DD2"/>
              </a:buClr>
              <a:buSzPts val="1400"/>
              <a:buChar char="○"/>
              <a:defRPr/>
            </a:lvl5pPr>
            <a:lvl6pPr marL="2743200" lvl="5" indent="-3175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DD2"/>
              </a:buClr>
              <a:buSzPts val="1400"/>
              <a:buChar char="■"/>
              <a:defRPr/>
            </a:lvl6pPr>
            <a:lvl7pPr marL="3200400" lvl="6" indent="-3175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DD2"/>
              </a:buClr>
              <a:buSzPts val="1400"/>
              <a:buChar char="●"/>
              <a:defRPr/>
            </a:lvl7pPr>
            <a:lvl8pPr marL="3657600" lvl="7" indent="-3175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DD2"/>
              </a:buClr>
              <a:buSzPts val="1400"/>
              <a:buChar char="○"/>
              <a:defRPr/>
            </a:lvl8pPr>
            <a:lvl9pPr marL="4114800" lvl="8" indent="-317500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BDD2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BDD2"/>
                </a:solidFill>
              </a:defRPr>
            </a:lvl1pPr>
            <a:lvl2pPr lvl="1" rtl="0">
              <a:buNone/>
              <a:defRPr>
                <a:solidFill>
                  <a:srgbClr val="00BDD2"/>
                </a:solidFill>
              </a:defRPr>
            </a:lvl2pPr>
            <a:lvl3pPr lvl="2" rtl="0">
              <a:buNone/>
              <a:defRPr>
                <a:solidFill>
                  <a:srgbClr val="00BDD2"/>
                </a:solidFill>
              </a:defRPr>
            </a:lvl3pPr>
            <a:lvl4pPr lvl="3" rtl="0">
              <a:buNone/>
              <a:defRPr>
                <a:solidFill>
                  <a:srgbClr val="00BDD2"/>
                </a:solidFill>
              </a:defRPr>
            </a:lvl4pPr>
            <a:lvl5pPr lvl="4" rtl="0">
              <a:buNone/>
              <a:defRPr>
                <a:solidFill>
                  <a:srgbClr val="00BDD2"/>
                </a:solidFill>
              </a:defRPr>
            </a:lvl5pPr>
            <a:lvl6pPr lvl="5" rtl="0">
              <a:buNone/>
              <a:defRPr>
                <a:solidFill>
                  <a:srgbClr val="00BDD2"/>
                </a:solidFill>
              </a:defRPr>
            </a:lvl6pPr>
            <a:lvl7pPr lvl="6" rtl="0">
              <a:buNone/>
              <a:defRPr>
                <a:solidFill>
                  <a:srgbClr val="00BDD2"/>
                </a:solidFill>
              </a:defRPr>
            </a:lvl7pPr>
            <a:lvl8pPr lvl="7" rtl="0">
              <a:buNone/>
              <a:defRPr>
                <a:solidFill>
                  <a:srgbClr val="00BDD2"/>
                </a:solidFill>
              </a:defRPr>
            </a:lvl8pPr>
            <a:lvl9pPr lvl="8" rtl="0">
              <a:buNone/>
              <a:defRPr>
                <a:solidFill>
                  <a:srgbClr val="00BDD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599" y="4794211"/>
            <a:ext cx="792949" cy="2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 txBox="1"/>
          <p:nvPr/>
        </p:nvSpPr>
        <p:spPr>
          <a:xfrm>
            <a:off x="3072000" y="4760725"/>
            <a:ext cx="30000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DD2"/>
                </a:solidFill>
                <a:latin typeface="Nunito"/>
                <a:ea typeface="Nunito"/>
                <a:cs typeface="Nunito"/>
                <a:sym typeface="Nunito"/>
              </a:rPr>
              <a:t>www.atbalsts.lv</a:t>
            </a:r>
            <a:endParaRPr sz="1200">
              <a:solidFill>
                <a:srgbClr val="00BDD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-70625" y="-39725"/>
            <a:ext cx="9263100" cy="5253900"/>
          </a:xfrm>
          <a:prstGeom prst="rect">
            <a:avLst/>
          </a:prstGeom>
          <a:solidFill>
            <a:srgbClr val="6357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6538200" y="348700"/>
            <a:ext cx="4957500" cy="4957500"/>
          </a:xfrm>
          <a:prstGeom prst="ellipse">
            <a:avLst/>
          </a:prstGeom>
          <a:solidFill>
            <a:srgbClr val="584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-918200" y="-1309675"/>
            <a:ext cx="2989800" cy="2989800"/>
          </a:xfrm>
          <a:prstGeom prst="ellipse">
            <a:avLst/>
          </a:prstGeom>
          <a:solidFill>
            <a:srgbClr val="584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7215" y="471021"/>
            <a:ext cx="125986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427603" y="796838"/>
            <a:ext cx="3856476" cy="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6601708" y="247272"/>
            <a:ext cx="4122300" cy="4233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8" name="Google Shape;88;p11"/>
          <p:cNvSpPr/>
          <p:nvPr/>
        </p:nvSpPr>
        <p:spPr>
          <a:xfrm>
            <a:off x="6482000" y="164775"/>
            <a:ext cx="4242000" cy="4462500"/>
          </a:xfrm>
          <a:prstGeom prst="donut">
            <a:avLst>
              <a:gd name="adj" fmla="val 333"/>
            </a:avLst>
          </a:prstGeom>
          <a:solidFill>
            <a:srgbClr val="00BD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"/>
          <p:cNvSpPr/>
          <p:nvPr/>
        </p:nvSpPr>
        <p:spPr>
          <a:xfrm>
            <a:off x="-329575" y="-873150"/>
            <a:ext cx="2319900" cy="2319900"/>
          </a:xfrm>
          <a:prstGeom prst="donut">
            <a:avLst>
              <a:gd name="adj" fmla="val 1051"/>
            </a:avLst>
          </a:prstGeom>
          <a:solidFill>
            <a:srgbClr val="00BD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490250" y="2177450"/>
            <a:ext cx="5912700" cy="24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6601700" y="247275"/>
            <a:ext cx="4122300" cy="4233000"/>
          </a:xfrm>
          <a:prstGeom prst="ellipse">
            <a:avLst/>
          </a:prstGeom>
          <a:solidFill>
            <a:srgbClr val="63578D">
              <a:alpha val="59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8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ExtraBold"/>
              <a:buNone/>
              <a:defRPr sz="28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/>
          </p:nvPr>
        </p:nvSpPr>
        <p:spPr>
          <a:xfrm>
            <a:off x="1141700" y="1326875"/>
            <a:ext cx="7073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Jautājumi</a:t>
            </a:r>
            <a:r>
              <a:rPr lang="en-GB" dirty="0"/>
              <a:t> un </a:t>
            </a:r>
            <a:r>
              <a:rPr lang="en-GB" dirty="0" err="1"/>
              <a:t>atbildes</a:t>
            </a:r>
            <a:r>
              <a:rPr lang="en-GB" dirty="0"/>
              <a:t> par ABA </a:t>
            </a:r>
            <a:r>
              <a:rPr lang="lv-LV" dirty="0"/>
              <a:t>7</a:t>
            </a:r>
            <a:r>
              <a:rPr lang="en-GB" dirty="0"/>
              <a:t>.grupas </a:t>
            </a:r>
            <a:r>
              <a:rPr lang="en-GB" dirty="0" err="1"/>
              <a:t>mācībām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1"/>
          </p:nvPr>
        </p:nvSpPr>
        <p:spPr>
          <a:xfrm>
            <a:off x="1141700" y="3220225"/>
            <a:ext cx="7073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vieta</a:t>
            </a:r>
            <a:r>
              <a:rPr lang="en-GB" dirty="0"/>
              <a:t> un laiks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Nodarbības</a:t>
            </a:r>
            <a:r>
              <a:rPr lang="en-GB" dirty="0"/>
              <a:t> </a:t>
            </a:r>
            <a:r>
              <a:rPr lang="en-GB" dirty="0" err="1"/>
              <a:t>notiek</a:t>
            </a:r>
            <a:r>
              <a:rPr lang="en-GB" dirty="0"/>
              <a:t> </a:t>
            </a:r>
            <a:r>
              <a:rPr lang="en-GB" dirty="0" err="1"/>
              <a:t>klātienē</a:t>
            </a:r>
            <a:r>
              <a:rPr lang="en-GB" dirty="0"/>
              <a:t> </a:t>
            </a:r>
            <a:r>
              <a:rPr lang="en-GB" dirty="0" err="1"/>
              <a:t>vai</a:t>
            </a:r>
            <a:r>
              <a:rPr lang="en-GB" dirty="0"/>
              <a:t> zoom </a:t>
            </a:r>
            <a:r>
              <a:rPr lang="en-GB" dirty="0" err="1"/>
              <a:t>platformā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Adrese</a:t>
            </a:r>
            <a:r>
              <a:rPr lang="en-GB" dirty="0"/>
              <a:t> – </a:t>
            </a:r>
            <a:r>
              <a:rPr lang="en-GB" dirty="0" err="1"/>
              <a:t>Strēlnieku</a:t>
            </a:r>
            <a:r>
              <a:rPr lang="en-GB" dirty="0"/>
              <a:t> </a:t>
            </a:r>
            <a:r>
              <a:rPr lang="en-GB" dirty="0" err="1"/>
              <a:t>iela</a:t>
            </a:r>
            <a:r>
              <a:rPr lang="en-GB" dirty="0"/>
              <a:t> 9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Strēlnieku</a:t>
            </a:r>
            <a:r>
              <a:rPr lang="en-GB" dirty="0"/>
              <a:t> </a:t>
            </a:r>
            <a:r>
              <a:rPr lang="en-GB" dirty="0" err="1"/>
              <a:t>iela</a:t>
            </a:r>
            <a:r>
              <a:rPr lang="en-GB" dirty="0"/>
              <a:t> 4, k-2, </a:t>
            </a:r>
            <a:r>
              <a:rPr lang="en-GB" dirty="0" err="1"/>
              <a:t>Rīga</a:t>
            </a:r>
            <a:r>
              <a:rPr lang="en-GB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/>
              <a:t>Laiks – 2 </a:t>
            </a:r>
            <a:r>
              <a:rPr lang="en-GB" dirty="0" err="1"/>
              <a:t>vai</a:t>
            </a:r>
            <a:r>
              <a:rPr lang="en-GB" dirty="0"/>
              <a:t> 3 </a:t>
            </a:r>
            <a:r>
              <a:rPr lang="en-GB" dirty="0" err="1"/>
              <a:t>darba</a:t>
            </a:r>
            <a:r>
              <a:rPr lang="en-GB" dirty="0"/>
              <a:t> </a:t>
            </a:r>
            <a:r>
              <a:rPr lang="en-GB" dirty="0" err="1"/>
              <a:t>dienas</a:t>
            </a:r>
            <a:r>
              <a:rPr lang="en-GB" dirty="0"/>
              <a:t> </a:t>
            </a:r>
            <a:r>
              <a:rPr lang="en-GB" dirty="0" err="1"/>
              <a:t>mēnesī</a:t>
            </a:r>
            <a:r>
              <a:rPr lang="en-GB" dirty="0"/>
              <a:t>. 2 </a:t>
            </a:r>
            <a:r>
              <a:rPr lang="en-GB" dirty="0" err="1"/>
              <a:t>dienas</a:t>
            </a:r>
            <a:r>
              <a:rPr lang="en-GB" dirty="0"/>
              <a:t> </a:t>
            </a:r>
            <a:r>
              <a:rPr lang="en-GB" dirty="0" err="1"/>
              <a:t>vienmēr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secīgas</a:t>
            </a:r>
            <a:r>
              <a:rPr lang="en-GB" dirty="0"/>
              <a:t> (</a:t>
            </a:r>
            <a:r>
              <a:rPr lang="en-GB" dirty="0" err="1"/>
              <a:t>piem</a:t>
            </a:r>
            <a:r>
              <a:rPr lang="en-GB" dirty="0"/>
              <a:t>., </a:t>
            </a:r>
            <a:r>
              <a:rPr lang="en-GB" dirty="0" err="1"/>
              <a:t>pirmdiena</a:t>
            </a:r>
            <a:r>
              <a:rPr lang="en-GB" dirty="0"/>
              <a:t>, </a:t>
            </a:r>
            <a:r>
              <a:rPr lang="en-GB" dirty="0" err="1"/>
              <a:t>otrdiena</a:t>
            </a:r>
            <a:r>
              <a:rPr lang="en-GB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Plkst</a:t>
            </a:r>
            <a:r>
              <a:rPr lang="en-GB" dirty="0"/>
              <a:t>. 10.00-17.00.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Apmeklējuma</a:t>
            </a:r>
            <a:r>
              <a:rPr lang="en-GB" dirty="0"/>
              <a:t> </a:t>
            </a:r>
            <a:r>
              <a:rPr lang="en-GB" dirty="0" err="1"/>
              <a:t>prasība</a:t>
            </a:r>
            <a:r>
              <a:rPr lang="en-GB" dirty="0"/>
              <a:t> – </a:t>
            </a:r>
            <a:r>
              <a:rPr lang="en-GB" dirty="0" err="1"/>
              <a:t>vismaz</a:t>
            </a:r>
            <a:r>
              <a:rPr lang="en-GB" dirty="0"/>
              <a:t> 75% </a:t>
            </a:r>
            <a:r>
              <a:rPr lang="en-GB" dirty="0" err="1"/>
              <a:t>apmeklējums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51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ilgums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Programmas</a:t>
            </a:r>
            <a:r>
              <a:rPr lang="en-GB" dirty="0"/>
              <a:t> garums – 429 </a:t>
            </a:r>
            <a:r>
              <a:rPr lang="en-GB" dirty="0" err="1"/>
              <a:t>akadēmiskās</a:t>
            </a:r>
            <a:r>
              <a:rPr lang="en-GB" dirty="0"/>
              <a:t> </a:t>
            </a:r>
            <a:r>
              <a:rPr lang="en-GB" dirty="0" err="1"/>
              <a:t>stundas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t.i.</a:t>
            </a:r>
            <a:r>
              <a:rPr lang="en-GB" dirty="0"/>
              <a:t>, 50 </a:t>
            </a:r>
            <a:r>
              <a:rPr lang="en-GB" dirty="0" err="1"/>
              <a:t>klātienes</a:t>
            </a:r>
            <a:r>
              <a:rPr lang="en-GB" dirty="0"/>
              <a:t> </a:t>
            </a: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dienas</a:t>
            </a:r>
            <a:r>
              <a:rPr lang="en-GB" dirty="0"/>
              <a:t> (</a:t>
            </a:r>
            <a:r>
              <a:rPr lang="en-GB" dirty="0" err="1"/>
              <a:t>jeb</a:t>
            </a:r>
            <a:r>
              <a:rPr lang="en-GB" dirty="0"/>
              <a:t> 400 </a:t>
            </a:r>
            <a:r>
              <a:rPr lang="en-GB" dirty="0" err="1"/>
              <a:t>akadēmiskās</a:t>
            </a:r>
            <a:r>
              <a:rPr lang="en-GB" dirty="0"/>
              <a:t> </a:t>
            </a:r>
            <a:r>
              <a:rPr lang="en-GB" dirty="0" err="1"/>
              <a:t>stundas</a:t>
            </a:r>
            <a:r>
              <a:rPr lang="en-GB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/>
              <a:t>14 </a:t>
            </a:r>
            <a:r>
              <a:rPr lang="en-GB" dirty="0" err="1"/>
              <a:t>novērošanas</a:t>
            </a:r>
            <a:r>
              <a:rPr lang="en-GB" dirty="0"/>
              <a:t> </a:t>
            </a:r>
            <a:r>
              <a:rPr lang="en-GB" dirty="0" err="1"/>
              <a:t>stundas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/>
              <a:t>15 </a:t>
            </a:r>
            <a:r>
              <a:rPr lang="en-GB" dirty="0" err="1"/>
              <a:t>stundas</a:t>
            </a:r>
            <a:r>
              <a:rPr lang="en-GB" dirty="0"/>
              <a:t>  - </a:t>
            </a:r>
            <a:r>
              <a:rPr lang="en-GB" dirty="0" err="1"/>
              <a:t>ieskaites</a:t>
            </a:r>
            <a:r>
              <a:rPr lang="en-GB" dirty="0"/>
              <a:t>, </a:t>
            </a:r>
            <a:r>
              <a:rPr lang="en-GB" dirty="0" err="1"/>
              <a:t>pārbaudījumi</a:t>
            </a:r>
            <a:r>
              <a:rPr lang="en-GB" dirty="0"/>
              <a:t>, </a:t>
            </a:r>
            <a:r>
              <a:rPr lang="en-GB" dirty="0" err="1"/>
              <a:t>konsultācijas</a:t>
            </a:r>
            <a:r>
              <a:rPr lang="en-GB" dirty="0"/>
              <a:t>, </a:t>
            </a:r>
            <a:r>
              <a:rPr lang="en-GB" dirty="0" err="1"/>
              <a:t>projekti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Mācības</a:t>
            </a:r>
            <a:r>
              <a:rPr lang="en-GB" dirty="0"/>
              <a:t> </a:t>
            </a:r>
            <a:r>
              <a:rPr lang="en-GB" dirty="0" err="1"/>
              <a:t>paredzētas</a:t>
            </a:r>
            <a:r>
              <a:rPr lang="en-GB" dirty="0"/>
              <a:t> 2 </a:t>
            </a:r>
            <a:r>
              <a:rPr lang="en-GB" dirty="0" err="1"/>
              <a:t>gadu</a:t>
            </a:r>
            <a:r>
              <a:rPr lang="en-GB" dirty="0"/>
              <a:t> </a:t>
            </a:r>
            <a:r>
              <a:rPr lang="en-GB" dirty="0" err="1"/>
              <a:t>periodam</a:t>
            </a:r>
            <a:r>
              <a:rPr lang="en-GB" dirty="0"/>
              <a:t>  (</a:t>
            </a:r>
            <a:r>
              <a:rPr lang="en-GB" dirty="0" err="1"/>
              <a:t>precīzs</a:t>
            </a:r>
            <a:r>
              <a:rPr lang="en-GB" dirty="0"/>
              <a:t> laiks </a:t>
            </a:r>
            <a:r>
              <a:rPr lang="en-GB" dirty="0" err="1"/>
              <a:t>atkarīgs</a:t>
            </a:r>
            <a:r>
              <a:rPr lang="en-GB" dirty="0"/>
              <a:t> no </a:t>
            </a:r>
            <a:r>
              <a:rPr lang="en-GB" dirty="0" err="1"/>
              <a:t>piemēroto</a:t>
            </a:r>
            <a:r>
              <a:rPr lang="en-GB" dirty="0"/>
              <a:t> </a:t>
            </a:r>
            <a:r>
              <a:rPr lang="en-GB" dirty="0" err="1"/>
              <a:t>brīvlaiku</a:t>
            </a:r>
            <a:r>
              <a:rPr lang="en-GB" dirty="0"/>
              <a:t> </a:t>
            </a:r>
            <a:r>
              <a:rPr lang="en-GB" dirty="0" err="1"/>
              <a:t>skaita</a:t>
            </a:r>
            <a:r>
              <a:rPr lang="en-GB" dirty="0"/>
              <a:t> un </a:t>
            </a:r>
            <a:r>
              <a:rPr lang="en-GB" dirty="0" err="1"/>
              <a:t>nodarbību</a:t>
            </a:r>
            <a:r>
              <a:rPr lang="en-GB" dirty="0"/>
              <a:t> </a:t>
            </a:r>
            <a:r>
              <a:rPr lang="en-GB" dirty="0" err="1"/>
              <a:t>skaita</a:t>
            </a:r>
            <a:r>
              <a:rPr lang="en-GB" dirty="0"/>
              <a:t> </a:t>
            </a:r>
            <a:r>
              <a:rPr lang="en-GB" dirty="0" err="1"/>
              <a:t>mēnesī</a:t>
            </a:r>
            <a:r>
              <a:rPr lang="en-GB" dirty="0"/>
              <a:t>).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681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Supervīzijas</a:t>
            </a:r>
            <a:r>
              <a:rPr lang="en-GB" dirty="0"/>
              <a:t> </a:t>
            </a:r>
            <a:r>
              <a:rPr lang="en-GB" dirty="0" err="1"/>
              <a:t>jeb</a:t>
            </a:r>
            <a:r>
              <a:rPr lang="en-GB" dirty="0"/>
              <a:t> </a:t>
            </a:r>
            <a:r>
              <a:rPr lang="en-GB" dirty="0" err="1"/>
              <a:t>prakses</a:t>
            </a:r>
            <a:r>
              <a:rPr lang="en-GB" dirty="0"/>
              <a:t> </a:t>
            </a:r>
            <a:r>
              <a:rPr lang="en-GB" dirty="0" err="1"/>
              <a:t>pārraudzība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Paralēli</a:t>
            </a:r>
            <a:r>
              <a:rPr lang="en-GB" dirty="0"/>
              <a:t> </a:t>
            </a:r>
            <a:r>
              <a:rPr lang="en-GB" dirty="0" err="1"/>
              <a:t>mācībām</a:t>
            </a:r>
            <a:r>
              <a:rPr lang="en-GB" dirty="0"/>
              <a:t> </a:t>
            </a:r>
            <a:r>
              <a:rPr lang="en-GB" dirty="0" err="1"/>
              <a:t>jāieplāno</a:t>
            </a:r>
            <a:r>
              <a:rPr lang="en-GB" dirty="0"/>
              <a:t> laiks </a:t>
            </a:r>
            <a:r>
              <a:rPr lang="en-GB" dirty="0" err="1"/>
              <a:t>arī</a:t>
            </a:r>
            <a:r>
              <a:rPr lang="en-GB" dirty="0"/>
              <a:t> </a:t>
            </a:r>
            <a:r>
              <a:rPr lang="en-GB" dirty="0" err="1"/>
              <a:t>prakses</a:t>
            </a:r>
            <a:r>
              <a:rPr lang="en-GB" dirty="0"/>
              <a:t> </a:t>
            </a:r>
            <a:r>
              <a:rPr lang="en-GB" dirty="0" err="1"/>
              <a:t>pārraudzībai</a:t>
            </a:r>
            <a:r>
              <a:rPr lang="en-GB" dirty="0"/>
              <a:t> (</a:t>
            </a:r>
            <a:r>
              <a:rPr lang="en-GB" dirty="0" err="1"/>
              <a:t>supervīzijai</a:t>
            </a:r>
            <a:r>
              <a:rPr lang="en-GB" dirty="0"/>
              <a:t>).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Nodrošinām</a:t>
            </a:r>
            <a:r>
              <a:rPr lang="en-GB" dirty="0"/>
              <a:t> 18 </a:t>
            </a:r>
            <a:r>
              <a:rPr lang="en-GB" dirty="0" err="1"/>
              <a:t>supervīziju</a:t>
            </a:r>
            <a:r>
              <a:rPr lang="en-GB" dirty="0"/>
              <a:t> </a:t>
            </a:r>
            <a:r>
              <a:rPr lang="en-GB" dirty="0" err="1"/>
              <a:t>stundas</a:t>
            </a:r>
            <a:r>
              <a:rPr lang="en-GB" dirty="0"/>
              <a:t> (12 </a:t>
            </a:r>
            <a:r>
              <a:rPr lang="en-GB" dirty="0" err="1"/>
              <a:t>grupas</a:t>
            </a:r>
            <a:r>
              <a:rPr lang="en-GB" dirty="0"/>
              <a:t> </a:t>
            </a:r>
            <a:r>
              <a:rPr lang="en-GB" dirty="0" err="1"/>
              <a:t>supervīzijas</a:t>
            </a:r>
            <a:r>
              <a:rPr lang="en-GB" dirty="0"/>
              <a:t> un 6 </a:t>
            </a:r>
            <a:r>
              <a:rPr lang="en-GB" dirty="0" err="1"/>
              <a:t>individuālās</a:t>
            </a:r>
            <a:r>
              <a:rPr lang="en-GB" dirty="0"/>
              <a:t> </a:t>
            </a:r>
            <a:r>
              <a:rPr lang="en-GB" dirty="0" err="1"/>
              <a:t>supervīzijas</a:t>
            </a:r>
            <a:r>
              <a:rPr lang="en-GB" dirty="0"/>
              <a:t>)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Supervizori</a:t>
            </a:r>
            <a:r>
              <a:rPr lang="en-GB" dirty="0"/>
              <a:t> – </a:t>
            </a:r>
            <a:r>
              <a:rPr lang="en-GB" dirty="0" err="1"/>
              <a:t>sertificēti</a:t>
            </a:r>
            <a:r>
              <a:rPr lang="en-GB" dirty="0"/>
              <a:t> </a:t>
            </a:r>
            <a:r>
              <a:rPr lang="en-GB" dirty="0" err="1"/>
              <a:t>uzvedības</a:t>
            </a:r>
            <a:r>
              <a:rPr lang="en-GB" dirty="0"/>
              <a:t> </a:t>
            </a:r>
            <a:r>
              <a:rPr lang="en-GB" dirty="0" err="1"/>
              <a:t>analītiķi</a:t>
            </a:r>
            <a:r>
              <a:rPr lang="en-GB" dirty="0"/>
              <a:t> (</a:t>
            </a:r>
            <a:r>
              <a:rPr lang="en-GB" dirty="0" err="1"/>
              <a:t>Latvijā</a:t>
            </a:r>
            <a:r>
              <a:rPr lang="en-GB" dirty="0"/>
              <a:t>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ārvalstīs</a:t>
            </a:r>
            <a:r>
              <a:rPr lang="en-GB" dirty="0"/>
              <a:t> </a:t>
            </a:r>
            <a:r>
              <a:rPr lang="en-GB" dirty="0" err="1"/>
              <a:t>praktizējoši</a:t>
            </a:r>
            <a:r>
              <a:rPr lang="en-GB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Supervīzijas</a:t>
            </a:r>
            <a:r>
              <a:rPr lang="en-GB" dirty="0"/>
              <a:t> </a:t>
            </a:r>
            <a:r>
              <a:rPr lang="en-GB" dirty="0" err="1"/>
              <a:t>notiek</a:t>
            </a:r>
            <a:r>
              <a:rPr lang="en-GB" dirty="0"/>
              <a:t> </a:t>
            </a:r>
            <a:r>
              <a:rPr lang="en-GB" dirty="0" err="1"/>
              <a:t>otrajā</a:t>
            </a:r>
            <a:r>
              <a:rPr lang="en-GB" dirty="0"/>
              <a:t> </a:t>
            </a: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gadā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39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maksa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506441" y="1237150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Mācības</a:t>
            </a:r>
            <a:r>
              <a:rPr lang="en-GB" dirty="0"/>
              <a:t> </a:t>
            </a:r>
            <a:r>
              <a:rPr lang="en-GB" dirty="0" err="1"/>
              <a:t>maksa</a:t>
            </a:r>
            <a:r>
              <a:rPr lang="en-GB" dirty="0"/>
              <a:t> 3500 </a:t>
            </a:r>
            <a:r>
              <a:rPr lang="en-GB" dirty="0" err="1"/>
              <a:t>eur</a:t>
            </a:r>
            <a:r>
              <a:rPr lang="en-GB" dirty="0"/>
              <a:t> </a:t>
            </a:r>
            <a:r>
              <a:rPr lang="en-GB" dirty="0" err="1"/>
              <a:t>ietver</a:t>
            </a:r>
            <a:r>
              <a:rPr lang="en-GB" dirty="0"/>
              <a:t> – </a:t>
            </a:r>
            <a:r>
              <a:rPr lang="en-GB" b="1" dirty="0" err="1"/>
              <a:t>teorētiskā</a:t>
            </a:r>
            <a:r>
              <a:rPr lang="en-GB" b="1" dirty="0"/>
              <a:t> </a:t>
            </a:r>
            <a:r>
              <a:rPr lang="en-GB" b="1" dirty="0" err="1"/>
              <a:t>satura</a:t>
            </a:r>
            <a:r>
              <a:rPr lang="en-GB" b="1" dirty="0"/>
              <a:t> </a:t>
            </a:r>
            <a:r>
              <a:rPr lang="en-GB" b="1" dirty="0" err="1"/>
              <a:t>apguve</a:t>
            </a:r>
            <a:r>
              <a:rPr lang="en-GB" b="1" dirty="0"/>
              <a:t> un </a:t>
            </a:r>
            <a:r>
              <a:rPr lang="en-GB" b="1" u="sng" dirty="0"/>
              <a:t>18 </a:t>
            </a:r>
            <a:r>
              <a:rPr lang="en-GB" b="1" u="sng" dirty="0" err="1"/>
              <a:t>supervīziju</a:t>
            </a:r>
            <a:r>
              <a:rPr lang="en-GB" b="1" u="sng" dirty="0"/>
              <a:t> </a:t>
            </a:r>
            <a:r>
              <a:rPr lang="en-GB" b="1" dirty="0" err="1"/>
              <a:t>stundas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Maksājumu</a:t>
            </a:r>
            <a:r>
              <a:rPr lang="en-GB" dirty="0"/>
              <a:t> </a:t>
            </a:r>
            <a:r>
              <a:rPr lang="en-GB" dirty="0" err="1"/>
              <a:t>iespējams</a:t>
            </a:r>
            <a:r>
              <a:rPr lang="en-GB" dirty="0"/>
              <a:t> </a:t>
            </a:r>
            <a:r>
              <a:rPr lang="en-GB" dirty="0" err="1"/>
              <a:t>sadalīt</a:t>
            </a:r>
            <a:r>
              <a:rPr lang="en-GB" dirty="0"/>
              <a:t> – 10 </a:t>
            </a:r>
            <a:r>
              <a:rPr lang="en-GB" dirty="0" err="1"/>
              <a:t>maksājumi</a:t>
            </a:r>
            <a:r>
              <a:rPr lang="en-GB" dirty="0"/>
              <a:t> </a:t>
            </a:r>
            <a:r>
              <a:rPr lang="en-GB" dirty="0" err="1"/>
              <a:t>gadā</a:t>
            </a:r>
            <a:r>
              <a:rPr lang="en-GB" dirty="0"/>
              <a:t> </a:t>
            </a:r>
            <a:r>
              <a:rPr lang="en-GB" dirty="0" err="1"/>
              <a:t>jeb</a:t>
            </a:r>
            <a:r>
              <a:rPr lang="en-GB" dirty="0"/>
              <a:t> 175 </a:t>
            </a:r>
            <a:r>
              <a:rPr lang="en-GB" dirty="0" err="1"/>
              <a:t>eur</a:t>
            </a:r>
            <a:r>
              <a:rPr lang="en-GB" dirty="0"/>
              <a:t> </a:t>
            </a:r>
            <a:r>
              <a:rPr lang="en-GB" dirty="0" err="1"/>
              <a:t>mēnesī</a:t>
            </a:r>
            <a:r>
              <a:rPr lang="en-GB" dirty="0"/>
              <a:t> (</a:t>
            </a:r>
            <a:r>
              <a:rPr lang="en-GB" dirty="0" err="1"/>
              <a:t>maksājumu</a:t>
            </a:r>
            <a:r>
              <a:rPr lang="en-GB" dirty="0"/>
              <a:t> </a:t>
            </a:r>
            <a:r>
              <a:rPr lang="en-GB" dirty="0" err="1"/>
              <a:t>brīvdienas</a:t>
            </a:r>
            <a:r>
              <a:rPr lang="en-GB" dirty="0"/>
              <a:t> </a:t>
            </a:r>
            <a:r>
              <a:rPr lang="en-GB" dirty="0" err="1"/>
              <a:t>jūlijā</a:t>
            </a:r>
            <a:r>
              <a:rPr lang="en-GB" dirty="0"/>
              <a:t> un </a:t>
            </a:r>
            <a:r>
              <a:rPr lang="en-GB" dirty="0" err="1"/>
              <a:t>decembrī</a:t>
            </a:r>
            <a:r>
              <a:rPr lang="en-GB" dirty="0"/>
              <a:t>).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 dirty="0" err="1"/>
              <a:t>Programma</a:t>
            </a:r>
            <a:r>
              <a:rPr lang="en-GB" b="1" dirty="0"/>
              <a:t> </a:t>
            </a:r>
            <a:r>
              <a:rPr lang="en-GB" b="1" dirty="0" err="1"/>
              <a:t>ir</a:t>
            </a:r>
            <a:r>
              <a:rPr lang="en-GB" b="1" dirty="0"/>
              <a:t> </a:t>
            </a:r>
            <a:r>
              <a:rPr lang="en-GB" b="1" dirty="0" err="1"/>
              <a:t>licencēta</a:t>
            </a:r>
            <a:r>
              <a:rPr lang="en-GB" b="1" dirty="0"/>
              <a:t> un </a:t>
            </a:r>
            <a:r>
              <a:rPr lang="en-GB" b="1" dirty="0" err="1"/>
              <a:t>akreditēta</a:t>
            </a:r>
            <a:r>
              <a:rPr lang="en-GB" b="1" dirty="0"/>
              <a:t> IKVD – </a:t>
            </a:r>
            <a:r>
              <a:rPr lang="en-GB" b="1" dirty="0" err="1"/>
              <a:t>iespējams</a:t>
            </a:r>
            <a:r>
              <a:rPr lang="en-GB" b="1" dirty="0"/>
              <a:t> </a:t>
            </a:r>
            <a:r>
              <a:rPr lang="en-GB" b="1" dirty="0" err="1"/>
              <a:t>atgūt</a:t>
            </a:r>
            <a:r>
              <a:rPr lang="en-GB" b="1" dirty="0"/>
              <a:t> </a:t>
            </a:r>
            <a:r>
              <a:rPr lang="en-GB" b="1" dirty="0" err="1"/>
              <a:t>nodokļu</a:t>
            </a:r>
            <a:r>
              <a:rPr lang="en-GB" b="1" dirty="0"/>
              <a:t> </a:t>
            </a:r>
            <a:r>
              <a:rPr lang="en-GB" b="1" dirty="0" err="1"/>
              <a:t>pārmaksu</a:t>
            </a:r>
            <a:endParaRPr lang="en-GB" b="1"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86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saturs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Teorētiskās</a:t>
            </a:r>
            <a:r>
              <a:rPr lang="en-GB" dirty="0"/>
              <a:t> un </a:t>
            </a:r>
            <a:r>
              <a:rPr lang="en-GB" dirty="0" err="1"/>
              <a:t>praktiskās</a:t>
            </a:r>
            <a:r>
              <a:rPr lang="en-GB" dirty="0"/>
              <a:t> </a:t>
            </a:r>
            <a:r>
              <a:rPr lang="en-GB" dirty="0" err="1"/>
              <a:t>nodarbības</a:t>
            </a:r>
            <a:r>
              <a:rPr lang="en-GB" dirty="0"/>
              <a:t> </a:t>
            </a:r>
            <a:r>
              <a:rPr lang="en-GB" dirty="0" err="1"/>
              <a:t>sastāv</a:t>
            </a:r>
            <a:r>
              <a:rPr lang="en-GB" dirty="0"/>
              <a:t> no 6 </a:t>
            </a:r>
            <a:r>
              <a:rPr lang="en-GB" dirty="0" err="1"/>
              <a:t>tēmu</a:t>
            </a:r>
            <a:r>
              <a:rPr lang="en-GB" dirty="0"/>
              <a:t> </a:t>
            </a:r>
            <a:r>
              <a:rPr lang="en-GB" dirty="0" err="1"/>
              <a:t>blokiem</a:t>
            </a:r>
            <a:endParaRPr lang="en-GB" dirty="0"/>
          </a:p>
          <a:p>
            <a:pPr marL="342900" lvl="0" algn="l" rt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lv-LV" dirty="0"/>
              <a:t>UZVEDĪBAS ANALĪZES TEORIJA UN PAMATPRINCIPI</a:t>
            </a:r>
            <a:endParaRPr lang="en-GB" dirty="0"/>
          </a:p>
          <a:p>
            <a:pPr marL="342900" lvl="0" algn="l" rt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lv-LV" dirty="0"/>
              <a:t>PĒTĪJUMU METODOLOĢIJA UN DATU ANALĪZE</a:t>
            </a:r>
            <a:endParaRPr lang="en-GB" dirty="0"/>
          </a:p>
          <a:p>
            <a:pPr marL="342900" lvl="0" algn="l" rt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lv-LV" dirty="0"/>
              <a:t>PROFESIONĀLĀ DARBA ĒTIKA</a:t>
            </a:r>
            <a:endParaRPr lang="en-GB" dirty="0"/>
          </a:p>
          <a:p>
            <a:pPr marL="342900" lvl="0" algn="l" rt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lv-LV" dirty="0"/>
              <a:t>UZVEDĪBAS IZMAIŅU VEICINĀŠANA</a:t>
            </a:r>
            <a:endParaRPr lang="en-GB" dirty="0"/>
          </a:p>
          <a:p>
            <a:pPr marL="342900" lvl="0" algn="l" rt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lv-LV" dirty="0"/>
              <a:t>UZVEDĪBAS NOVĒRTĒŠANA, PROBLĒMU NOTEIKŠANA UN MĒRĶU UZSTĀDĪŠANA</a:t>
            </a:r>
            <a:endParaRPr lang="en-GB" dirty="0"/>
          </a:p>
          <a:p>
            <a:pPr marL="342900" lvl="0" algn="l" rt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lv-LV" dirty="0"/>
              <a:t>KONSULTĀCIJAS UN UZVEDĪBAS IZMAIŅU IEVIEŠANA DAŽĀDĀS NOZARĒS UN DAŽĀDU GRŪTĪBU GADĪJUMOS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126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materiāli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Mācības</a:t>
            </a:r>
            <a:r>
              <a:rPr lang="en-GB" dirty="0"/>
              <a:t> </a:t>
            </a:r>
            <a:r>
              <a:rPr lang="en-GB" dirty="0" err="1"/>
              <a:t>notiek</a:t>
            </a:r>
            <a:r>
              <a:rPr lang="en-GB" dirty="0"/>
              <a:t> </a:t>
            </a:r>
            <a:r>
              <a:rPr lang="en-GB" dirty="0" err="1"/>
              <a:t>latviski</a:t>
            </a:r>
            <a:r>
              <a:rPr lang="en-GB" dirty="0"/>
              <a:t>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angliski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latviešu</a:t>
            </a:r>
            <a:r>
              <a:rPr lang="en-GB" dirty="0"/>
              <a:t> </a:t>
            </a:r>
            <a:r>
              <a:rPr lang="en-GB" dirty="0" err="1"/>
              <a:t>tulkojumu</a:t>
            </a:r>
            <a:r>
              <a:rPr lang="en-GB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materiāli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pasniedzēju</a:t>
            </a:r>
            <a:r>
              <a:rPr lang="en-GB" dirty="0"/>
              <a:t> </a:t>
            </a:r>
            <a:r>
              <a:rPr lang="en-GB" dirty="0" err="1"/>
              <a:t>sagatavotas</a:t>
            </a:r>
            <a:r>
              <a:rPr lang="en-GB" dirty="0"/>
              <a:t> </a:t>
            </a:r>
            <a:r>
              <a:rPr lang="en-GB" dirty="0" err="1"/>
              <a:t>prezentācijas</a:t>
            </a:r>
            <a:r>
              <a:rPr lang="en-GB" dirty="0"/>
              <a:t> un </a:t>
            </a:r>
            <a:r>
              <a:rPr lang="en-GB" dirty="0" err="1"/>
              <a:t>sagatavotie</a:t>
            </a:r>
            <a:r>
              <a:rPr lang="en-GB" dirty="0"/>
              <a:t> </a:t>
            </a:r>
            <a:r>
              <a:rPr lang="en-GB" dirty="0" err="1"/>
              <a:t>izdales</a:t>
            </a:r>
            <a:r>
              <a:rPr lang="en-GB" dirty="0"/>
              <a:t> </a:t>
            </a:r>
            <a:r>
              <a:rPr lang="en-GB" dirty="0" err="1"/>
              <a:t>materiāli</a:t>
            </a:r>
            <a:r>
              <a:rPr lang="en-GB" dirty="0"/>
              <a:t>. </a:t>
            </a: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materiāli</a:t>
            </a:r>
            <a:r>
              <a:rPr lang="en-GB" dirty="0"/>
              <a:t> var </a:t>
            </a:r>
            <a:r>
              <a:rPr lang="en-GB" dirty="0" err="1"/>
              <a:t>nebūt</a:t>
            </a:r>
            <a:r>
              <a:rPr lang="en-GB" dirty="0"/>
              <a:t> </a:t>
            </a:r>
            <a:r>
              <a:rPr lang="en-GB" dirty="0" err="1"/>
              <a:t>tulkoti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latviešu</a:t>
            </a:r>
            <a:r>
              <a:rPr lang="en-GB" dirty="0"/>
              <a:t> </a:t>
            </a:r>
            <a:r>
              <a:rPr lang="en-GB" dirty="0" err="1"/>
              <a:t>valodu</a:t>
            </a:r>
            <a:r>
              <a:rPr lang="en-GB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Papildus</a:t>
            </a:r>
            <a:r>
              <a:rPr lang="en-GB" dirty="0"/>
              <a:t> </a:t>
            </a:r>
            <a:r>
              <a:rPr lang="en-GB" dirty="0" err="1"/>
              <a:t>jārēķinās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nepieciešamību</a:t>
            </a:r>
            <a:endParaRPr lang="en-GB" dirty="0"/>
          </a:p>
          <a:p>
            <a:pPr marL="342900" lvl="0" algn="l" rtl="0">
              <a:spcBef>
                <a:spcPts val="0"/>
              </a:spcBef>
              <a:spcAft>
                <a:spcPts val="1000"/>
              </a:spcAft>
              <a:buAutoNum type="arabicParenR"/>
            </a:pPr>
            <a:r>
              <a:rPr lang="en-GB" dirty="0" err="1"/>
              <a:t>Iegādāties</a:t>
            </a:r>
            <a:r>
              <a:rPr lang="en-GB" dirty="0"/>
              <a:t> ABA </a:t>
            </a:r>
            <a:r>
              <a:rPr lang="en-GB" dirty="0" err="1"/>
              <a:t>literatūru</a:t>
            </a:r>
            <a:r>
              <a:rPr lang="en-GB" dirty="0"/>
              <a:t> (</a:t>
            </a:r>
            <a:r>
              <a:rPr lang="en-GB" dirty="0" err="1"/>
              <a:t>piem</a:t>
            </a:r>
            <a:r>
              <a:rPr lang="en-GB" dirty="0"/>
              <a:t>., </a:t>
            </a: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grāmata</a:t>
            </a:r>
            <a:r>
              <a:rPr lang="en-GB" dirty="0"/>
              <a:t>)</a:t>
            </a:r>
          </a:p>
          <a:p>
            <a:pPr marL="342900" lvl="0" algn="l" rtl="0">
              <a:spcBef>
                <a:spcPts val="0"/>
              </a:spcBef>
              <a:spcAft>
                <a:spcPts val="1000"/>
              </a:spcAft>
              <a:buAutoNum type="arabicParenR"/>
            </a:pPr>
            <a:r>
              <a:rPr lang="en-GB" dirty="0" err="1"/>
              <a:t>Sagādāt</a:t>
            </a:r>
            <a:r>
              <a:rPr lang="en-GB" dirty="0"/>
              <a:t> </a:t>
            </a:r>
            <a:r>
              <a:rPr lang="en-GB" dirty="0" err="1"/>
              <a:t>uzvedības</a:t>
            </a:r>
            <a:r>
              <a:rPr lang="en-GB" dirty="0"/>
              <a:t> </a:t>
            </a:r>
            <a:r>
              <a:rPr lang="en-GB" dirty="0" err="1"/>
              <a:t>mērīšanas</a:t>
            </a:r>
            <a:r>
              <a:rPr lang="en-GB" dirty="0"/>
              <a:t> </a:t>
            </a:r>
            <a:r>
              <a:rPr lang="en-GB" dirty="0" err="1"/>
              <a:t>instrumentus</a:t>
            </a:r>
            <a:r>
              <a:rPr lang="en-GB" dirty="0"/>
              <a:t> (</a:t>
            </a:r>
            <a:r>
              <a:rPr lang="en-GB" dirty="0" err="1"/>
              <a:t>piem</a:t>
            </a:r>
            <a:r>
              <a:rPr lang="en-GB" dirty="0"/>
              <a:t>., VB Mapp </a:t>
            </a:r>
            <a:r>
              <a:rPr lang="en-GB" dirty="0" err="1"/>
              <a:t>rīks</a:t>
            </a:r>
            <a:r>
              <a:rPr lang="en-GB" dirty="0"/>
              <a:t>), par </a:t>
            </a:r>
            <a:r>
              <a:rPr lang="en-GB" dirty="0" err="1"/>
              <a:t>kuriem</a:t>
            </a:r>
            <a:r>
              <a:rPr lang="en-GB" dirty="0"/>
              <a:t> </a:t>
            </a:r>
            <a:r>
              <a:rPr lang="en-GB" dirty="0" err="1"/>
              <a:t>tiek</a:t>
            </a:r>
            <a:r>
              <a:rPr lang="en-GB" dirty="0"/>
              <a:t> </a:t>
            </a:r>
            <a:r>
              <a:rPr lang="en-GB" dirty="0" err="1"/>
              <a:t>runāts</a:t>
            </a:r>
            <a:r>
              <a:rPr lang="en-GB" dirty="0"/>
              <a:t> </a:t>
            </a:r>
            <a:r>
              <a:rPr lang="en-GB" dirty="0" err="1"/>
              <a:t>mācībās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610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ABA </a:t>
            </a:r>
            <a:r>
              <a:rPr lang="en-GB" dirty="0" err="1"/>
              <a:t>speciālistu</a:t>
            </a:r>
            <a:r>
              <a:rPr lang="en-GB" dirty="0"/>
              <a:t> </a:t>
            </a:r>
            <a:r>
              <a:rPr lang="en-GB" dirty="0" err="1"/>
              <a:t>novērošana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Paredzēta</a:t>
            </a:r>
            <a:r>
              <a:rPr lang="en-GB" dirty="0"/>
              <a:t> 2 </a:t>
            </a:r>
            <a:r>
              <a:rPr lang="en-GB" dirty="0" err="1"/>
              <a:t>līmeņu</a:t>
            </a:r>
            <a:r>
              <a:rPr lang="en-GB" dirty="0"/>
              <a:t> </a:t>
            </a:r>
            <a:r>
              <a:rPr lang="en-GB" dirty="0" err="1"/>
              <a:t>novērošana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/>
              <a:t>1.Līmenis – </a:t>
            </a:r>
            <a:r>
              <a:rPr lang="en-GB" dirty="0" err="1"/>
              <a:t>jānovēro</a:t>
            </a:r>
            <a:r>
              <a:rPr lang="en-GB" dirty="0"/>
              <a:t> 8 </a:t>
            </a:r>
            <a:r>
              <a:rPr lang="en-GB" dirty="0" err="1"/>
              <a:t>nodarbības</a:t>
            </a:r>
            <a:r>
              <a:rPr lang="en-GB" dirty="0"/>
              <a:t>, </a:t>
            </a:r>
            <a:r>
              <a:rPr lang="en-GB" dirty="0" err="1"/>
              <a:t>uzsākot</a:t>
            </a:r>
            <a:r>
              <a:rPr lang="en-GB" dirty="0"/>
              <a:t> </a:t>
            </a:r>
            <a:r>
              <a:rPr lang="en-GB" dirty="0" err="1"/>
              <a:t>mācības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/>
              <a:t>2.Līmenis – </a:t>
            </a:r>
            <a:r>
              <a:rPr lang="en-GB" dirty="0" err="1"/>
              <a:t>jānovēro</a:t>
            </a:r>
            <a:r>
              <a:rPr lang="en-GB" dirty="0"/>
              <a:t> 6 </a:t>
            </a:r>
            <a:r>
              <a:rPr lang="en-GB" dirty="0" err="1"/>
              <a:t>nodarbības</a:t>
            </a:r>
            <a:r>
              <a:rPr lang="en-GB" dirty="0"/>
              <a:t>, </a:t>
            </a: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otrajā</a:t>
            </a:r>
            <a:r>
              <a:rPr lang="en-GB" dirty="0"/>
              <a:t> </a:t>
            </a:r>
            <a:r>
              <a:rPr lang="en-GB" dirty="0" err="1"/>
              <a:t>gadā</a:t>
            </a:r>
            <a:r>
              <a:rPr lang="en-GB" dirty="0"/>
              <a:t> (</a:t>
            </a:r>
            <a:r>
              <a:rPr lang="en-GB" dirty="0" err="1"/>
              <a:t>padziļināta</a:t>
            </a:r>
            <a:r>
              <a:rPr lang="en-GB" dirty="0"/>
              <a:t> ABA </a:t>
            </a:r>
            <a:r>
              <a:rPr lang="en-GB" dirty="0" err="1"/>
              <a:t>speciālista</a:t>
            </a:r>
            <a:r>
              <a:rPr lang="en-GB" dirty="0"/>
              <a:t> </a:t>
            </a:r>
            <a:r>
              <a:rPr lang="en-GB" dirty="0" err="1"/>
              <a:t>darba</a:t>
            </a:r>
            <a:r>
              <a:rPr lang="en-GB" dirty="0"/>
              <a:t> </a:t>
            </a:r>
            <a:r>
              <a:rPr lang="en-GB" dirty="0" err="1"/>
              <a:t>analīze</a:t>
            </a:r>
            <a:r>
              <a:rPr lang="en-GB" dirty="0"/>
              <a:t> un </a:t>
            </a:r>
            <a:r>
              <a:rPr lang="en-GB" dirty="0" err="1"/>
              <a:t>izpratne</a:t>
            </a:r>
            <a:r>
              <a:rPr lang="en-GB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Pēc</a:t>
            </a:r>
            <a:r>
              <a:rPr lang="en-GB" dirty="0"/>
              <a:t> </a:t>
            </a:r>
            <a:r>
              <a:rPr lang="en-GB" dirty="0" err="1"/>
              <a:t>novērošanas</a:t>
            </a:r>
            <a:r>
              <a:rPr lang="en-GB" dirty="0"/>
              <a:t> </a:t>
            </a:r>
            <a:r>
              <a:rPr lang="en-GB" dirty="0" err="1"/>
              <a:t>pabeigšanas</a:t>
            </a:r>
            <a:r>
              <a:rPr lang="en-GB" dirty="0"/>
              <a:t> </a:t>
            </a:r>
            <a:r>
              <a:rPr lang="en-GB" dirty="0" err="1"/>
              <a:t>jāiesniedz</a:t>
            </a:r>
            <a:r>
              <a:rPr lang="en-GB" dirty="0"/>
              <a:t> </a:t>
            </a:r>
            <a:r>
              <a:rPr lang="en-GB" dirty="0" err="1"/>
              <a:t>novērošanas</a:t>
            </a:r>
            <a:r>
              <a:rPr lang="en-GB" dirty="0"/>
              <a:t> </a:t>
            </a:r>
            <a:r>
              <a:rPr lang="en-GB" dirty="0" err="1"/>
              <a:t>pārskats</a:t>
            </a:r>
            <a:r>
              <a:rPr lang="en-GB" dirty="0"/>
              <a:t> / </a:t>
            </a:r>
            <a:r>
              <a:rPr lang="en-GB" dirty="0" err="1"/>
              <a:t>anketas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792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Prakses</a:t>
            </a:r>
            <a:r>
              <a:rPr lang="en-GB" dirty="0"/>
              <a:t> </a:t>
            </a:r>
            <a:r>
              <a:rPr lang="en-GB" dirty="0" err="1"/>
              <a:t>uzsākšana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Uzsākt</a:t>
            </a:r>
            <a:r>
              <a:rPr lang="en-GB" dirty="0"/>
              <a:t> </a:t>
            </a:r>
            <a:r>
              <a:rPr lang="en-GB" dirty="0" err="1"/>
              <a:t>praktizēt</a:t>
            </a:r>
            <a:r>
              <a:rPr lang="en-GB" dirty="0"/>
              <a:t> var </a:t>
            </a:r>
            <a:r>
              <a:rPr lang="en-GB" dirty="0" err="1"/>
              <a:t>pēc</a:t>
            </a:r>
            <a:r>
              <a:rPr lang="en-GB" dirty="0"/>
              <a:t> tam, </a:t>
            </a:r>
            <a:r>
              <a:rPr lang="en-GB" dirty="0" err="1"/>
              <a:t>kad</a:t>
            </a:r>
            <a:endParaRPr lang="en-GB" dirty="0"/>
          </a:p>
          <a:p>
            <a:pPr marL="342900" lvl="0" algn="l" rtl="0">
              <a:spcBef>
                <a:spcPts val="0"/>
              </a:spcBef>
              <a:spcAft>
                <a:spcPts val="1000"/>
              </a:spcAft>
              <a:buAutoNum type="arabicParenR"/>
            </a:pPr>
            <a:r>
              <a:rPr lang="en-GB" dirty="0" err="1"/>
              <a:t>Pabeigta</a:t>
            </a:r>
            <a:r>
              <a:rPr lang="en-GB" dirty="0"/>
              <a:t> 1.līmeņa </a:t>
            </a:r>
            <a:r>
              <a:rPr lang="en-GB" dirty="0" err="1"/>
              <a:t>novērošana</a:t>
            </a:r>
            <a:endParaRPr lang="en-GB" dirty="0"/>
          </a:p>
          <a:p>
            <a:pPr marL="342900" lvl="0" algn="l" rtl="0">
              <a:spcBef>
                <a:spcPts val="0"/>
              </a:spcBef>
              <a:spcAft>
                <a:spcPts val="1000"/>
              </a:spcAft>
              <a:buAutoNum type="arabicParenR"/>
            </a:pPr>
            <a:r>
              <a:rPr lang="lv-LV" dirty="0"/>
              <a:t>Apgūts 1/3 mācību saturs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/>
              <a:t>Par </a:t>
            </a:r>
            <a:r>
              <a:rPr lang="en-GB" dirty="0" err="1"/>
              <a:t>tiesībām</a:t>
            </a:r>
            <a:r>
              <a:rPr lang="en-GB" dirty="0"/>
              <a:t> </a:t>
            </a:r>
            <a:r>
              <a:rPr lang="en-GB" dirty="0" err="1"/>
              <a:t>patstāvīgi</a:t>
            </a:r>
            <a:r>
              <a:rPr lang="en-GB" dirty="0"/>
              <a:t> </a:t>
            </a:r>
            <a:r>
              <a:rPr lang="en-GB" dirty="0" err="1"/>
              <a:t>praktizēt</a:t>
            </a:r>
            <a:r>
              <a:rPr lang="en-GB" dirty="0"/>
              <a:t> ABA </a:t>
            </a:r>
            <a:r>
              <a:rPr lang="en-GB" dirty="0" err="1"/>
              <a:t>tiek</a:t>
            </a:r>
            <a:r>
              <a:rPr lang="en-GB" dirty="0"/>
              <a:t> </a:t>
            </a:r>
            <a:r>
              <a:rPr lang="en-GB" dirty="0" err="1"/>
              <a:t>izsniegta</a:t>
            </a:r>
            <a:r>
              <a:rPr lang="en-GB" dirty="0"/>
              <a:t> </a:t>
            </a:r>
            <a:r>
              <a:rPr lang="en-GB" dirty="0" err="1"/>
              <a:t>izziņa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 dirty="0" err="1"/>
              <a:t>Praktizēt</a:t>
            </a:r>
            <a:r>
              <a:rPr lang="en-GB" b="1" dirty="0"/>
              <a:t> </a:t>
            </a:r>
            <a:r>
              <a:rPr lang="en-GB" b="1" dirty="0" err="1"/>
              <a:t>pieļaujams</a:t>
            </a:r>
            <a:r>
              <a:rPr lang="en-GB" b="1" dirty="0"/>
              <a:t> </a:t>
            </a:r>
            <a:r>
              <a:rPr lang="en-GB" b="1" dirty="0" err="1"/>
              <a:t>tikai</a:t>
            </a:r>
            <a:r>
              <a:rPr lang="en-GB" b="1" dirty="0"/>
              <a:t> </a:t>
            </a:r>
            <a:r>
              <a:rPr lang="en-GB" b="1" dirty="0" err="1"/>
              <a:t>supervizora</a:t>
            </a:r>
            <a:r>
              <a:rPr lang="en-GB" b="1" dirty="0"/>
              <a:t> </a:t>
            </a:r>
            <a:r>
              <a:rPr lang="en-GB" b="1" dirty="0" err="1"/>
              <a:t>pārraudzībā</a:t>
            </a:r>
            <a:r>
              <a:rPr lang="en-GB" b="1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b="1"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56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Supervīziju</a:t>
            </a:r>
            <a:r>
              <a:rPr lang="en-GB" dirty="0"/>
              <a:t> </a:t>
            </a:r>
            <a:r>
              <a:rPr lang="en-GB" dirty="0" err="1"/>
              <a:t>turpināšana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/>
              <a:t>Lai </a:t>
            </a:r>
            <a:r>
              <a:rPr lang="en-GB" dirty="0" err="1"/>
              <a:t>iegūtu</a:t>
            </a:r>
            <a:r>
              <a:rPr lang="en-GB" dirty="0"/>
              <a:t> </a:t>
            </a:r>
            <a:r>
              <a:rPr lang="en-GB" dirty="0" err="1"/>
              <a:t>tiesības</a:t>
            </a:r>
            <a:r>
              <a:rPr lang="en-GB" dirty="0"/>
              <a:t> </a:t>
            </a:r>
            <a:r>
              <a:rPr lang="en-GB" dirty="0" err="1"/>
              <a:t>patstāvīgi</a:t>
            </a:r>
            <a:r>
              <a:rPr lang="en-GB" dirty="0"/>
              <a:t> </a:t>
            </a:r>
            <a:r>
              <a:rPr lang="en-GB" dirty="0" err="1"/>
              <a:t>praktizēt</a:t>
            </a:r>
            <a:r>
              <a:rPr lang="en-GB" dirty="0"/>
              <a:t> ABA </a:t>
            </a:r>
            <a:r>
              <a:rPr lang="en-GB" dirty="0" err="1"/>
              <a:t>terapiju</a:t>
            </a:r>
            <a:r>
              <a:rPr lang="en-GB" dirty="0"/>
              <a:t> BEZ </a:t>
            </a:r>
            <a:r>
              <a:rPr lang="en-GB" dirty="0" err="1"/>
              <a:t>supervizora</a:t>
            </a:r>
            <a:r>
              <a:rPr lang="en-GB" dirty="0"/>
              <a:t> </a:t>
            </a:r>
            <a:r>
              <a:rPr lang="en-GB" dirty="0" err="1"/>
              <a:t>pārraudzības</a:t>
            </a:r>
            <a:r>
              <a:rPr lang="en-GB" dirty="0"/>
              <a:t>, </a:t>
            </a:r>
            <a:r>
              <a:rPr lang="en-GB" dirty="0" err="1"/>
              <a:t>nepieciešams</a:t>
            </a:r>
            <a:r>
              <a:rPr lang="en-GB" dirty="0"/>
              <a:t> </a:t>
            </a:r>
            <a:r>
              <a:rPr lang="en-GB" dirty="0" err="1"/>
              <a:t>apmeklēt</a:t>
            </a:r>
            <a:r>
              <a:rPr lang="en-GB" dirty="0"/>
              <a:t> 75 </a:t>
            </a:r>
            <a:r>
              <a:rPr lang="en-GB" dirty="0" err="1"/>
              <a:t>supervīziju</a:t>
            </a:r>
            <a:r>
              <a:rPr lang="en-GB" dirty="0"/>
              <a:t> </a:t>
            </a:r>
            <a:r>
              <a:rPr lang="en-GB" dirty="0" err="1"/>
              <a:t>stundas</a:t>
            </a:r>
            <a:r>
              <a:rPr lang="en-GB" dirty="0"/>
              <a:t>. No </a:t>
            </a:r>
            <a:r>
              <a:rPr lang="en-GB" dirty="0" err="1"/>
              <a:t>tām</a:t>
            </a:r>
            <a:r>
              <a:rPr lang="en-GB" dirty="0"/>
              <a:t> </a:t>
            </a:r>
            <a:r>
              <a:rPr lang="en-GB" dirty="0" err="1"/>
              <a:t>vismaz</a:t>
            </a:r>
            <a:r>
              <a:rPr lang="en-GB" dirty="0"/>
              <a:t> </a:t>
            </a:r>
            <a:r>
              <a:rPr lang="en-GB" dirty="0" err="1"/>
              <a:t>pusei</a:t>
            </a:r>
            <a:r>
              <a:rPr lang="en-GB" dirty="0"/>
              <a:t> </a:t>
            </a:r>
            <a:r>
              <a:rPr lang="en-GB" dirty="0" err="1"/>
              <a:t>jābūt</a:t>
            </a:r>
            <a:r>
              <a:rPr lang="en-GB" dirty="0"/>
              <a:t> </a:t>
            </a:r>
            <a:r>
              <a:rPr lang="en-GB" dirty="0" err="1"/>
              <a:t>individuālajām</a:t>
            </a:r>
            <a:r>
              <a:rPr lang="en-GB" dirty="0"/>
              <a:t> </a:t>
            </a:r>
            <a:r>
              <a:rPr lang="en-GB" dirty="0" err="1"/>
              <a:t>supervīzijām</a:t>
            </a:r>
            <a:r>
              <a:rPr lang="en-GB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/>
              <a:t>Tas </a:t>
            </a:r>
            <a:r>
              <a:rPr lang="en-GB" dirty="0" err="1"/>
              <a:t>nozīmē</a:t>
            </a:r>
            <a:r>
              <a:rPr lang="en-GB" dirty="0"/>
              <a:t>, </a:t>
            </a:r>
            <a:r>
              <a:rPr lang="en-GB" dirty="0" err="1"/>
              <a:t>papildus</a:t>
            </a:r>
            <a:r>
              <a:rPr lang="en-GB" dirty="0"/>
              <a:t> </a:t>
            </a: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laikā</a:t>
            </a:r>
            <a:r>
              <a:rPr lang="en-GB" dirty="0"/>
              <a:t> </a:t>
            </a:r>
            <a:r>
              <a:rPr lang="en-GB" dirty="0" err="1"/>
              <a:t>apmeklētajām</a:t>
            </a:r>
            <a:r>
              <a:rPr lang="en-GB" dirty="0"/>
              <a:t> 18 </a:t>
            </a:r>
            <a:r>
              <a:rPr lang="en-GB" dirty="0" err="1"/>
              <a:t>supervīzijām</a:t>
            </a:r>
            <a:r>
              <a:rPr lang="en-GB" dirty="0"/>
              <a:t>, </a:t>
            </a:r>
            <a:r>
              <a:rPr lang="en-GB" dirty="0" err="1"/>
              <a:t>supervīziju</a:t>
            </a:r>
            <a:r>
              <a:rPr lang="en-GB" dirty="0"/>
              <a:t> </a:t>
            </a:r>
            <a:r>
              <a:rPr lang="en-GB" dirty="0" err="1"/>
              <a:t>apmeklēšana</a:t>
            </a:r>
            <a:r>
              <a:rPr lang="en-GB" dirty="0"/>
              <a:t> </a:t>
            </a:r>
            <a:r>
              <a:rPr lang="en-GB" dirty="0" err="1"/>
              <a:t>būs</a:t>
            </a:r>
            <a:r>
              <a:rPr lang="en-GB" dirty="0"/>
              <a:t> </a:t>
            </a:r>
            <a:r>
              <a:rPr lang="en-GB" dirty="0" err="1"/>
              <a:t>jāturpina</a:t>
            </a:r>
            <a:r>
              <a:rPr lang="en-GB" dirty="0"/>
              <a:t> </a:t>
            </a:r>
            <a:r>
              <a:rPr lang="en-GB" dirty="0" err="1"/>
              <a:t>arī</a:t>
            </a:r>
            <a:r>
              <a:rPr lang="en-GB" dirty="0"/>
              <a:t> </a:t>
            </a:r>
            <a:r>
              <a:rPr lang="en-GB" dirty="0" err="1"/>
              <a:t>pēc</a:t>
            </a:r>
            <a:r>
              <a:rPr lang="en-GB" dirty="0"/>
              <a:t> </a:t>
            </a: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beigām</a:t>
            </a:r>
            <a:r>
              <a:rPr lang="en-GB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Svarīgi</a:t>
            </a:r>
            <a:r>
              <a:rPr lang="en-GB" dirty="0"/>
              <a:t>!! </a:t>
            </a:r>
            <a:r>
              <a:rPr lang="en-GB" dirty="0" err="1"/>
              <a:t>Patstāvīgi</a:t>
            </a:r>
            <a:r>
              <a:rPr lang="en-GB" dirty="0"/>
              <a:t> </a:t>
            </a:r>
            <a:r>
              <a:rPr lang="en-GB" dirty="0" err="1"/>
              <a:t>rūpēties</a:t>
            </a:r>
            <a:r>
              <a:rPr lang="en-GB" dirty="0"/>
              <a:t> par </a:t>
            </a:r>
            <a:r>
              <a:rPr lang="en-GB" dirty="0" err="1"/>
              <a:t>katras</a:t>
            </a:r>
            <a:r>
              <a:rPr lang="en-GB" dirty="0"/>
              <a:t> </a:t>
            </a:r>
            <a:r>
              <a:rPr lang="en-GB" dirty="0" err="1"/>
              <a:t>supervīzijas</a:t>
            </a:r>
            <a:r>
              <a:rPr lang="en-GB" dirty="0"/>
              <a:t> </a:t>
            </a:r>
            <a:r>
              <a:rPr lang="en-GB" dirty="0" err="1"/>
              <a:t>dokumentēšanu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309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Pārbaudījumi</a:t>
            </a:r>
            <a:r>
              <a:rPr lang="en-GB" dirty="0"/>
              <a:t> un </a:t>
            </a:r>
            <a:r>
              <a:rPr lang="en-GB" dirty="0" err="1"/>
              <a:t>praktiskie</a:t>
            </a:r>
            <a:r>
              <a:rPr lang="en-GB" dirty="0"/>
              <a:t> </a:t>
            </a:r>
            <a:r>
              <a:rPr lang="en-GB" dirty="0" err="1"/>
              <a:t>darbi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laikā</a:t>
            </a:r>
            <a:r>
              <a:rPr lang="en-GB" dirty="0"/>
              <a:t> </a:t>
            </a:r>
            <a:r>
              <a:rPr lang="en-GB" dirty="0" err="1"/>
              <a:t>paredzētas</a:t>
            </a:r>
            <a:r>
              <a:rPr lang="en-GB" dirty="0"/>
              <a:t> 2 </a:t>
            </a:r>
            <a:r>
              <a:rPr lang="en-GB" dirty="0" err="1"/>
              <a:t>ieskaites</a:t>
            </a:r>
            <a:r>
              <a:rPr lang="en-GB" dirty="0"/>
              <a:t> (</a:t>
            </a:r>
            <a:r>
              <a:rPr lang="en-GB" dirty="0" err="1"/>
              <a:t>starp-pārbaudījumi</a:t>
            </a:r>
            <a:r>
              <a:rPr lang="en-GB" dirty="0"/>
              <a:t>) un </a:t>
            </a:r>
            <a:r>
              <a:rPr lang="en-GB" dirty="0" err="1"/>
              <a:t>noslēguma</a:t>
            </a:r>
            <a:r>
              <a:rPr lang="en-GB" dirty="0"/>
              <a:t> </a:t>
            </a:r>
            <a:r>
              <a:rPr lang="en-GB" dirty="0" err="1"/>
              <a:t>pārbaudījums</a:t>
            </a:r>
            <a:r>
              <a:rPr lang="en-GB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Praktiskie</a:t>
            </a:r>
            <a:r>
              <a:rPr lang="en-GB" dirty="0"/>
              <a:t> </a:t>
            </a:r>
            <a:r>
              <a:rPr lang="en-GB" dirty="0" err="1"/>
              <a:t>darbi</a:t>
            </a:r>
            <a:r>
              <a:rPr lang="en-GB" dirty="0"/>
              <a:t> (</a:t>
            </a:r>
            <a:r>
              <a:rPr lang="en-GB" dirty="0" err="1"/>
              <a:t>projekti</a:t>
            </a:r>
            <a:r>
              <a:rPr lang="en-GB" dirty="0"/>
              <a:t>):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Otrajā</a:t>
            </a:r>
            <a:r>
              <a:rPr lang="en-GB" dirty="0"/>
              <a:t> </a:t>
            </a: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gadā</a:t>
            </a:r>
            <a:r>
              <a:rPr lang="en-GB" dirty="0"/>
              <a:t> </a:t>
            </a:r>
            <a:r>
              <a:rPr lang="en-GB" dirty="0" err="1"/>
              <a:t>jāizstrādā</a:t>
            </a:r>
            <a:r>
              <a:rPr lang="en-GB" dirty="0"/>
              <a:t> 3 </a:t>
            </a:r>
            <a:r>
              <a:rPr lang="en-GB" dirty="0" err="1"/>
              <a:t>projekti</a:t>
            </a:r>
            <a:r>
              <a:rPr lang="en-GB" dirty="0"/>
              <a:t> ABA </a:t>
            </a:r>
            <a:r>
              <a:rPr lang="en-GB" dirty="0" err="1"/>
              <a:t>jomā</a:t>
            </a:r>
            <a:r>
              <a:rPr lang="en-GB" dirty="0"/>
              <a:t> (</a:t>
            </a:r>
            <a:r>
              <a:rPr lang="en-GB" dirty="0" err="1"/>
              <a:t>katra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apmērs</a:t>
            </a:r>
            <a:r>
              <a:rPr lang="en-GB" dirty="0"/>
              <a:t> ap 10 </a:t>
            </a:r>
            <a:r>
              <a:rPr lang="en-GB" dirty="0" err="1"/>
              <a:t>lapas</a:t>
            </a:r>
            <a:r>
              <a:rPr lang="en-GB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05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90250" y="2177450"/>
            <a:ext cx="5912700" cy="24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Kas </a:t>
            </a:r>
            <a:r>
              <a:rPr lang="en-GB" dirty="0" err="1"/>
              <a:t>ir</a:t>
            </a:r>
            <a:r>
              <a:rPr lang="en-GB" dirty="0"/>
              <a:t> ABA</a:t>
            </a:r>
            <a:endParaRPr dirty="0"/>
          </a:p>
        </p:txBody>
      </p:sp>
      <p:pic>
        <p:nvPicPr>
          <p:cNvPr id="147" name="Google Shape;147;p2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535" r="17542"/>
          <a:stretch/>
        </p:blipFill>
        <p:spPr>
          <a:xfrm>
            <a:off x="6601708" y="247272"/>
            <a:ext cx="4122300" cy="4233000"/>
          </a:xfrm>
          <a:prstGeom prst="ellipse">
            <a:avLst/>
          </a:prstGeom>
        </p:spPr>
      </p:pic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112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Izglītības</a:t>
            </a:r>
            <a:r>
              <a:rPr lang="en-GB" dirty="0"/>
              <a:t> </a:t>
            </a:r>
            <a:r>
              <a:rPr lang="en-GB" dirty="0" err="1"/>
              <a:t>dokuments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 dirty="0" err="1"/>
              <a:t>Programma</a:t>
            </a:r>
            <a:r>
              <a:rPr lang="en-GB" b="1" dirty="0"/>
              <a:t> </a:t>
            </a:r>
            <a:r>
              <a:rPr lang="en-GB" b="1" dirty="0" err="1"/>
              <a:t>ir</a:t>
            </a:r>
            <a:r>
              <a:rPr lang="en-GB" b="1" dirty="0"/>
              <a:t> </a:t>
            </a:r>
            <a:r>
              <a:rPr lang="en-GB" b="1" dirty="0" err="1"/>
              <a:t>licencēta</a:t>
            </a:r>
            <a:r>
              <a:rPr lang="en-GB" b="1" dirty="0"/>
              <a:t> un </a:t>
            </a:r>
            <a:r>
              <a:rPr lang="en-GB" b="1" dirty="0" err="1"/>
              <a:t>akreditēta</a:t>
            </a:r>
            <a:r>
              <a:rPr lang="en-GB" b="1" dirty="0"/>
              <a:t> IKVD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/>
              <a:t>Tiek</a:t>
            </a:r>
            <a:r>
              <a:rPr lang="en-GB" dirty="0"/>
              <a:t> </a:t>
            </a:r>
            <a:r>
              <a:rPr lang="en-GB" dirty="0" err="1"/>
              <a:t>izsniegts</a:t>
            </a:r>
            <a:r>
              <a:rPr lang="en-GB" dirty="0"/>
              <a:t> </a:t>
            </a:r>
            <a:r>
              <a:rPr lang="en-GB" dirty="0" err="1"/>
              <a:t>profesionālās</a:t>
            </a:r>
            <a:r>
              <a:rPr lang="en-GB" dirty="0"/>
              <a:t> </a:t>
            </a:r>
            <a:r>
              <a:rPr lang="en-GB" dirty="0" err="1"/>
              <a:t>pilnveides</a:t>
            </a:r>
            <a:r>
              <a:rPr lang="en-GB" dirty="0"/>
              <a:t> </a:t>
            </a:r>
            <a:r>
              <a:rPr lang="en-GB" dirty="0" err="1"/>
              <a:t>izglītības</a:t>
            </a:r>
            <a:r>
              <a:rPr lang="en-GB" dirty="0"/>
              <a:t> </a:t>
            </a:r>
            <a:r>
              <a:rPr lang="en-GB" dirty="0" err="1"/>
              <a:t>dokuments</a:t>
            </a:r>
            <a:r>
              <a:rPr lang="en-GB" dirty="0"/>
              <a:t> – </a:t>
            </a:r>
            <a:r>
              <a:rPr lang="en-GB" b="1" dirty="0" err="1"/>
              <a:t>apliecība</a:t>
            </a:r>
            <a:r>
              <a:rPr lang="en-GB" b="1" dirty="0"/>
              <a:t>, </a:t>
            </a:r>
            <a:r>
              <a:rPr lang="en-GB" dirty="0"/>
              <a:t>par 429 </a:t>
            </a:r>
            <a:r>
              <a:rPr lang="en-GB" dirty="0" err="1"/>
              <a:t>profesionālās</a:t>
            </a:r>
            <a:r>
              <a:rPr lang="en-GB" dirty="0"/>
              <a:t> </a:t>
            </a:r>
            <a:r>
              <a:rPr lang="en-GB" dirty="0" err="1"/>
              <a:t>pilnveides</a:t>
            </a:r>
            <a:r>
              <a:rPr lang="en-GB" dirty="0"/>
              <a:t> </a:t>
            </a:r>
            <a:r>
              <a:rPr lang="en-GB" dirty="0" err="1"/>
              <a:t>stundu</a:t>
            </a:r>
            <a:r>
              <a:rPr lang="en-GB" dirty="0"/>
              <a:t> </a:t>
            </a:r>
            <a:r>
              <a:rPr lang="en-GB" dirty="0" err="1"/>
              <a:t>apgūšanu</a:t>
            </a:r>
            <a:r>
              <a:rPr lang="en-GB" dirty="0"/>
              <a:t> </a:t>
            </a:r>
            <a:r>
              <a:rPr lang="en-GB" dirty="0" err="1"/>
              <a:t>programmā</a:t>
            </a:r>
            <a:r>
              <a:rPr lang="en-GB" dirty="0"/>
              <a:t> “</a:t>
            </a:r>
            <a:r>
              <a:rPr lang="en-GB" dirty="0" err="1"/>
              <a:t>Lietišķā</a:t>
            </a:r>
            <a:r>
              <a:rPr lang="en-GB" dirty="0"/>
              <a:t> </a:t>
            </a:r>
            <a:r>
              <a:rPr lang="en-GB" dirty="0" err="1"/>
              <a:t>uzvedības</a:t>
            </a:r>
            <a:r>
              <a:rPr lang="en-GB" dirty="0"/>
              <a:t> </a:t>
            </a:r>
            <a:r>
              <a:rPr lang="en-GB" dirty="0" err="1"/>
              <a:t>analīze</a:t>
            </a:r>
            <a:r>
              <a:rPr lang="en-GB" dirty="0"/>
              <a:t>”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/>
              <a:t> </a:t>
            </a:r>
            <a:r>
              <a:rPr lang="en-GB" dirty="0" err="1"/>
              <a:t>Bērnu</a:t>
            </a:r>
            <a:r>
              <a:rPr lang="en-GB" dirty="0"/>
              <a:t> </a:t>
            </a:r>
            <a:r>
              <a:rPr lang="en-GB" dirty="0" err="1"/>
              <a:t>slimnīcas</a:t>
            </a:r>
            <a:r>
              <a:rPr lang="en-GB" dirty="0"/>
              <a:t> fonds, </a:t>
            </a:r>
            <a:r>
              <a:rPr lang="en-GB" dirty="0" err="1"/>
              <a:t>pašvaldības</a:t>
            </a:r>
            <a:r>
              <a:rPr lang="en-GB" dirty="0"/>
              <a:t> </a:t>
            </a:r>
            <a:r>
              <a:rPr lang="en-GB" dirty="0" err="1"/>
              <a:t>u.c.</a:t>
            </a:r>
            <a:r>
              <a:rPr lang="en-GB" dirty="0"/>
              <a:t> </a:t>
            </a:r>
            <a:r>
              <a:rPr lang="en-GB" dirty="0" err="1"/>
              <a:t>institūcijas</a:t>
            </a:r>
            <a:r>
              <a:rPr lang="en-GB" dirty="0"/>
              <a:t> MC </a:t>
            </a:r>
            <a:r>
              <a:rPr lang="en-GB" dirty="0" err="1"/>
              <a:t>Atbalsts</a:t>
            </a:r>
            <a:r>
              <a:rPr lang="en-GB" dirty="0"/>
              <a:t> </a:t>
            </a:r>
            <a:r>
              <a:rPr lang="en-GB" dirty="0" err="1"/>
              <a:t>izsniegto</a:t>
            </a:r>
            <a:r>
              <a:rPr lang="en-GB" dirty="0"/>
              <a:t> </a:t>
            </a:r>
            <a:r>
              <a:rPr lang="en-GB" dirty="0" err="1"/>
              <a:t>apliecību</a:t>
            </a:r>
            <a:r>
              <a:rPr lang="en-GB" dirty="0"/>
              <a:t> </a:t>
            </a:r>
            <a:r>
              <a:rPr lang="en-GB" dirty="0" err="1"/>
              <a:t>pieņem</a:t>
            </a:r>
            <a:r>
              <a:rPr lang="en-GB" dirty="0"/>
              <a:t> </a:t>
            </a:r>
            <a:r>
              <a:rPr lang="en-GB" dirty="0" err="1"/>
              <a:t>kā</a:t>
            </a:r>
            <a:r>
              <a:rPr lang="en-GB" dirty="0"/>
              <a:t> </a:t>
            </a:r>
            <a:r>
              <a:rPr lang="en-GB" dirty="0" err="1"/>
              <a:t>apliecinājumu</a:t>
            </a:r>
            <a:r>
              <a:rPr lang="en-GB" dirty="0"/>
              <a:t> personas </a:t>
            </a:r>
            <a:r>
              <a:rPr lang="en-GB" dirty="0" err="1"/>
              <a:t>tiesībām</a:t>
            </a:r>
            <a:r>
              <a:rPr lang="en-GB" dirty="0"/>
              <a:t> </a:t>
            </a:r>
            <a:r>
              <a:rPr lang="en-GB" dirty="0" err="1"/>
              <a:t>praktizēt</a:t>
            </a:r>
            <a:r>
              <a:rPr lang="en-GB" dirty="0"/>
              <a:t> </a:t>
            </a:r>
            <a:r>
              <a:rPr lang="en-GB" dirty="0" err="1"/>
              <a:t>kā</a:t>
            </a:r>
            <a:r>
              <a:rPr lang="en-GB" dirty="0"/>
              <a:t> ABA </a:t>
            </a:r>
            <a:r>
              <a:rPr lang="en-GB" dirty="0" err="1"/>
              <a:t>speciālistam</a:t>
            </a:r>
            <a:r>
              <a:rPr lang="en-GB" dirty="0"/>
              <a:t> – </a:t>
            </a:r>
            <a:r>
              <a:rPr lang="en-GB" dirty="0" err="1"/>
              <a:t>lietišķās</a:t>
            </a:r>
            <a:r>
              <a:rPr lang="en-GB" dirty="0"/>
              <a:t> </a:t>
            </a:r>
            <a:r>
              <a:rPr lang="en-GB" dirty="0" err="1"/>
              <a:t>uzvedības</a:t>
            </a:r>
            <a:r>
              <a:rPr lang="en-GB" dirty="0"/>
              <a:t> </a:t>
            </a:r>
            <a:r>
              <a:rPr lang="en-GB" dirty="0" err="1"/>
              <a:t>analītiķim</a:t>
            </a:r>
            <a:r>
              <a:rPr lang="en-GB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388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2779900" y="1734500"/>
            <a:ext cx="3584100" cy="17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Paldies!</a:t>
            </a:r>
            <a:endParaRPr sz="6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BDD2"/>
                </a:solidFill>
                <a:latin typeface="Nunito"/>
                <a:ea typeface="Nunito"/>
                <a:cs typeface="Nunito"/>
                <a:sym typeface="Nunito"/>
              </a:rPr>
              <a:t>www.atbalsts.lv</a:t>
            </a:r>
            <a:endParaRPr sz="2500">
              <a:solidFill>
                <a:srgbClr val="00BDD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Lietišķā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uzvedības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analīze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(Applied Behavior Analysis)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i="0" dirty="0"/>
              <a:t>I</a:t>
            </a:r>
            <a:r>
              <a:rPr lang="lv-LV" i="0" dirty="0"/>
              <a:t>zmanto uzvedības </a:t>
            </a:r>
            <a:r>
              <a:rPr lang="en-US" i="0" dirty="0" err="1"/>
              <a:t>zinātne</a:t>
            </a:r>
            <a:r>
              <a:rPr lang="lv-LV" i="0" dirty="0"/>
              <a:t>s principus, lai sistemātiski mainītu uzvedību, </a:t>
            </a:r>
            <a:r>
              <a:rPr lang="en-US" i="0" dirty="0" err="1"/>
              <a:t>veicin</a:t>
            </a:r>
            <a:r>
              <a:rPr lang="lv-LV" i="0" dirty="0"/>
              <a:t>ot </a:t>
            </a:r>
            <a:r>
              <a:rPr lang="en-US" i="0" dirty="0" err="1"/>
              <a:t>attīstībai</a:t>
            </a:r>
            <a:r>
              <a:rPr lang="en-US" i="0" dirty="0"/>
              <a:t> </a:t>
            </a:r>
            <a:r>
              <a:rPr lang="en-US" i="0" dirty="0" err="1"/>
              <a:t>vēlamu</a:t>
            </a:r>
            <a:r>
              <a:rPr lang="en-US" i="0" dirty="0"/>
              <a:t> </a:t>
            </a:r>
            <a:r>
              <a:rPr lang="en-US" i="0" dirty="0" err="1"/>
              <a:t>uzvedību</a:t>
            </a:r>
            <a:r>
              <a:rPr lang="en-US" i="0" dirty="0"/>
              <a:t> </a:t>
            </a:r>
            <a:r>
              <a:rPr lang="lv-LV" i="0" dirty="0"/>
              <a:t>un atturot no negatīv</a:t>
            </a:r>
            <a:r>
              <a:rPr lang="en-US" i="0" dirty="0"/>
              <a:t>a</a:t>
            </a:r>
            <a:r>
              <a:rPr lang="lv-LV" i="0" dirty="0"/>
              <a:t>s </a:t>
            </a:r>
            <a:r>
              <a:rPr lang="en-US" i="0" dirty="0" err="1"/>
              <a:t>uzvedības</a:t>
            </a:r>
            <a:r>
              <a:rPr lang="en-US" i="0" dirty="0"/>
              <a:t> (Skinner, 1938; 1953; 1957; 1989).</a:t>
            </a:r>
          </a:p>
          <a:p>
            <a:pPr marL="0" indent="0">
              <a:buNone/>
            </a:pPr>
            <a:endParaRPr lang="en-US" i="0" dirty="0"/>
          </a:p>
          <a:p>
            <a:pPr marL="0" indent="0">
              <a:buNone/>
            </a:pPr>
            <a:endParaRPr lang="en-US" i="0" dirty="0"/>
          </a:p>
          <a:p>
            <a:pPr marL="0" indent="0">
              <a:buNone/>
            </a:pPr>
            <a:r>
              <a:rPr lang="lv-LV" i="0" dirty="0"/>
              <a:t>ABA māca jaunas prasmes un piemēro šīs prasmes jaunām situācijām</a:t>
            </a:r>
            <a:r>
              <a:rPr lang="en-US" i="0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Piemērota</a:t>
            </a:r>
            <a:r>
              <a:rPr lang="en-US" dirty="0"/>
              <a:t> </a:t>
            </a:r>
            <a:r>
              <a:rPr lang="en-US" dirty="0" err="1"/>
              <a:t>visu</a:t>
            </a:r>
            <a:r>
              <a:rPr lang="en-US" dirty="0"/>
              <a:t> </a:t>
            </a:r>
            <a:r>
              <a:rPr lang="en-US" dirty="0" err="1"/>
              <a:t>vecumu</a:t>
            </a:r>
            <a:r>
              <a:rPr lang="en-US" dirty="0"/>
              <a:t> un </a:t>
            </a:r>
            <a:r>
              <a:rPr lang="en-US" dirty="0" err="1"/>
              <a:t>funkcionēšanas</a:t>
            </a:r>
            <a:r>
              <a:rPr lang="en-US" dirty="0"/>
              <a:t> </a:t>
            </a:r>
            <a:r>
              <a:rPr lang="en-US" dirty="0" err="1"/>
              <a:t>līmeņu</a:t>
            </a:r>
            <a:r>
              <a:rPr lang="en-US" dirty="0"/>
              <a:t> </a:t>
            </a:r>
            <a:r>
              <a:rPr lang="en-US" dirty="0" err="1"/>
              <a:t>bērniem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66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Uzvedības analīze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dirty="0" err="1"/>
              <a:t>fokusēta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lv-LV" dirty="0"/>
              <a:t>:</a:t>
            </a:r>
          </a:p>
          <a:p>
            <a:pPr marL="457200" indent="-457200"/>
            <a:r>
              <a:rPr lang="en-US" dirty="0"/>
              <a:t>p</a:t>
            </a:r>
            <a:r>
              <a:rPr lang="lv-LV" dirty="0"/>
              <a:t>recīzu uzvedības aprakstīšanu</a:t>
            </a:r>
            <a:r>
              <a:rPr lang="en-US" dirty="0"/>
              <a:t>,</a:t>
            </a:r>
            <a:endParaRPr lang="lv-LV" dirty="0"/>
          </a:p>
          <a:p>
            <a:pPr marL="457200" indent="-457200"/>
            <a:r>
              <a:rPr lang="en-US" dirty="0"/>
              <a:t>p</a:t>
            </a:r>
            <a:r>
              <a:rPr lang="lv-LV" dirty="0"/>
              <a:t>recīzu situācijas aprakstu (kas notiek tieši pirms uzvedības un kas seko uzreiz pēc tās)</a:t>
            </a:r>
            <a:r>
              <a:rPr lang="en-US" dirty="0"/>
              <a:t>, </a:t>
            </a:r>
            <a:r>
              <a:rPr lang="en-US" dirty="0" err="1"/>
              <a:t>veidojot</a:t>
            </a:r>
            <a:r>
              <a:rPr lang="en-US" dirty="0"/>
              <a:t> </a:t>
            </a:r>
            <a:r>
              <a:rPr lang="en-US" dirty="0" err="1"/>
              <a:t>precīzu</a:t>
            </a:r>
            <a:r>
              <a:rPr lang="en-US" dirty="0"/>
              <a:t> </a:t>
            </a:r>
            <a:r>
              <a:rPr lang="en-US" dirty="0" err="1"/>
              <a:t>izpratni</a:t>
            </a:r>
            <a:r>
              <a:rPr lang="en-US" dirty="0"/>
              <a:t> par </a:t>
            </a:r>
            <a:r>
              <a:rPr lang="en-US" dirty="0" err="1"/>
              <a:t>uzvedības</a:t>
            </a:r>
            <a:r>
              <a:rPr lang="en-US" dirty="0"/>
              <a:t> </a:t>
            </a:r>
            <a:r>
              <a:rPr lang="en-US" dirty="0" err="1"/>
              <a:t>likumsakarībām</a:t>
            </a:r>
            <a:endParaRPr lang="lv-LV" dirty="0"/>
          </a:p>
          <a:p>
            <a:pPr marL="457200" indent="-457200"/>
            <a:r>
              <a:rPr lang="en-US" dirty="0" err="1"/>
              <a:t>uzvedības</a:t>
            </a:r>
            <a:r>
              <a:rPr lang="en-US" dirty="0"/>
              <a:t> </a:t>
            </a:r>
            <a:r>
              <a:rPr lang="en-US" dirty="0" err="1"/>
              <a:t>maiņas</a:t>
            </a:r>
            <a:r>
              <a:rPr lang="en-US" dirty="0"/>
              <a:t> </a:t>
            </a:r>
            <a:r>
              <a:rPr lang="en-US" dirty="0" err="1"/>
              <a:t>plānošanu</a:t>
            </a:r>
            <a:r>
              <a:rPr lang="en-US" dirty="0"/>
              <a:t>: </a:t>
            </a:r>
            <a:r>
              <a:rPr lang="en-US" dirty="0" err="1"/>
              <a:t>trūkstošo</a:t>
            </a:r>
            <a:r>
              <a:rPr lang="en-US" dirty="0"/>
              <a:t> </a:t>
            </a:r>
            <a:r>
              <a:rPr lang="en-US" dirty="0" err="1"/>
              <a:t>prasmju</a:t>
            </a:r>
            <a:r>
              <a:rPr lang="en-US" dirty="0"/>
              <a:t> </a:t>
            </a:r>
            <a:r>
              <a:rPr lang="en-US" dirty="0" err="1"/>
              <a:t>mācīšanu</a:t>
            </a:r>
            <a:r>
              <a:rPr lang="en-US" dirty="0"/>
              <a:t>, </a:t>
            </a:r>
            <a:r>
              <a:rPr lang="en-US" dirty="0" err="1"/>
              <a:t>nostiprināšanu</a:t>
            </a:r>
            <a:r>
              <a:rPr lang="en-US" dirty="0"/>
              <a:t> un </a:t>
            </a:r>
            <a:r>
              <a:rPr lang="en-US" dirty="0" err="1"/>
              <a:t>nevēlamās</a:t>
            </a:r>
            <a:r>
              <a:rPr lang="en-US" dirty="0"/>
              <a:t> </a:t>
            </a:r>
            <a:r>
              <a:rPr lang="en-US" dirty="0" err="1"/>
              <a:t>uzvedības</a:t>
            </a:r>
            <a:r>
              <a:rPr lang="en-US" dirty="0"/>
              <a:t> </a:t>
            </a:r>
            <a:r>
              <a:rPr lang="en-US" dirty="0" err="1"/>
              <a:t>samazināšanu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89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/>
              <a:t>Prasmes</a:t>
            </a:r>
            <a:r>
              <a:rPr lang="en-US" sz="2800" b="1" dirty="0"/>
              <a:t> </a:t>
            </a:r>
            <a:r>
              <a:rPr lang="en-US" sz="2800" b="1" dirty="0" err="1"/>
              <a:t>tiek</a:t>
            </a:r>
            <a:r>
              <a:rPr lang="en-US" sz="2800" b="1" dirty="0"/>
              <a:t> </a:t>
            </a:r>
            <a:r>
              <a:rPr lang="en-US" sz="2800" b="1" dirty="0" err="1"/>
              <a:t>izvērtētas</a:t>
            </a:r>
            <a:r>
              <a:rPr lang="en-US" sz="2800" b="1" dirty="0"/>
              <a:t> un </a:t>
            </a:r>
            <a:r>
              <a:rPr lang="en-US" sz="2800" b="1" dirty="0" err="1"/>
              <a:t>trenētas</a:t>
            </a:r>
            <a:r>
              <a:rPr lang="en-US" sz="2800" b="1" dirty="0"/>
              <a:t> </a:t>
            </a:r>
            <a:r>
              <a:rPr lang="en-US" sz="2800" b="1" dirty="0" err="1"/>
              <a:t>vairākās</a:t>
            </a:r>
            <a:r>
              <a:rPr lang="en-US" sz="2800" b="1" dirty="0"/>
              <a:t> </a:t>
            </a:r>
            <a:r>
              <a:rPr lang="en-US" sz="2800" b="1" dirty="0" err="1"/>
              <a:t>jomās</a:t>
            </a:r>
            <a:r>
              <a:rPr lang="en-US" sz="2800" b="1" dirty="0"/>
              <a:t>: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dirty="0" err="1"/>
              <a:t>Valodas</a:t>
            </a:r>
            <a:r>
              <a:rPr lang="en-US" dirty="0"/>
              <a:t> </a:t>
            </a:r>
            <a:r>
              <a:rPr lang="en-US" dirty="0" err="1"/>
              <a:t>attīstība</a:t>
            </a:r>
            <a:r>
              <a:rPr lang="en-US" dirty="0"/>
              <a:t> (</a:t>
            </a:r>
            <a:r>
              <a:rPr lang="en-US" dirty="0" err="1"/>
              <a:t>sapratne</a:t>
            </a:r>
            <a:r>
              <a:rPr lang="en-US" dirty="0"/>
              <a:t> un </a:t>
            </a:r>
            <a:r>
              <a:rPr lang="en-US" dirty="0" err="1"/>
              <a:t>lietošana</a:t>
            </a:r>
            <a:r>
              <a:rPr lang="en-US" dirty="0"/>
              <a:t>)</a:t>
            </a:r>
          </a:p>
          <a:p>
            <a:r>
              <a:rPr lang="en-US" dirty="0" err="1"/>
              <a:t>Komunikācija</a:t>
            </a:r>
            <a:r>
              <a:rPr lang="en-US" dirty="0"/>
              <a:t> un </a:t>
            </a:r>
            <a:r>
              <a:rPr lang="en-US" dirty="0" err="1"/>
              <a:t>sociālās</a:t>
            </a:r>
            <a:r>
              <a:rPr lang="en-US" dirty="0"/>
              <a:t> </a:t>
            </a:r>
            <a:r>
              <a:rPr lang="en-US" dirty="0" err="1"/>
              <a:t>prasmes</a:t>
            </a:r>
            <a:endParaRPr lang="en-US" dirty="0"/>
          </a:p>
          <a:p>
            <a:r>
              <a:rPr lang="en-US" dirty="0" err="1"/>
              <a:t>Spēlēšanās</a:t>
            </a:r>
            <a:r>
              <a:rPr lang="en-US" dirty="0"/>
              <a:t> </a:t>
            </a:r>
            <a:r>
              <a:rPr lang="en-US" dirty="0" err="1"/>
              <a:t>prasmes</a:t>
            </a:r>
            <a:r>
              <a:rPr lang="en-US" dirty="0"/>
              <a:t>/ </a:t>
            </a:r>
            <a:r>
              <a:rPr lang="en-US" dirty="0" err="1"/>
              <a:t>interešu</a:t>
            </a:r>
            <a:r>
              <a:rPr lang="en-US" dirty="0"/>
              <a:t> </a:t>
            </a:r>
            <a:r>
              <a:rPr lang="en-US" dirty="0" err="1"/>
              <a:t>paplašināšana</a:t>
            </a:r>
            <a:endParaRPr lang="en-US" dirty="0"/>
          </a:p>
          <a:p>
            <a:r>
              <a:rPr lang="en-US" dirty="0" err="1"/>
              <a:t>Pašaprūpes</a:t>
            </a:r>
            <a:r>
              <a:rPr lang="en-US" dirty="0"/>
              <a:t> un </a:t>
            </a:r>
            <a:r>
              <a:rPr lang="en-US" dirty="0" err="1"/>
              <a:t>sadzīves</a:t>
            </a:r>
            <a:r>
              <a:rPr lang="en-US" dirty="0"/>
              <a:t> </a:t>
            </a:r>
            <a:r>
              <a:rPr lang="en-US" dirty="0" err="1"/>
              <a:t>prasmes</a:t>
            </a:r>
            <a:endParaRPr lang="en-US" dirty="0"/>
          </a:p>
          <a:p>
            <a:r>
              <a:rPr lang="en-US" dirty="0" err="1"/>
              <a:t>Kognitīvās</a:t>
            </a:r>
            <a:r>
              <a:rPr lang="en-US" dirty="0"/>
              <a:t> </a:t>
            </a:r>
            <a:r>
              <a:rPr lang="en-US" dirty="0" err="1"/>
              <a:t>spējas</a:t>
            </a:r>
            <a:endParaRPr lang="en-US" dirty="0"/>
          </a:p>
          <a:p>
            <a:r>
              <a:rPr lang="en-US" dirty="0" err="1"/>
              <a:t>Emociju</a:t>
            </a:r>
            <a:r>
              <a:rPr lang="en-US" dirty="0"/>
              <a:t> </a:t>
            </a:r>
            <a:r>
              <a:rPr lang="en-US" dirty="0" err="1"/>
              <a:t>regulācija</a:t>
            </a:r>
            <a:endParaRPr lang="en-US" dirty="0"/>
          </a:p>
          <a:p>
            <a:r>
              <a:rPr lang="en-US" dirty="0" err="1"/>
              <a:t>Motorās</a:t>
            </a:r>
            <a:r>
              <a:rPr lang="en-US" dirty="0"/>
              <a:t> </a:t>
            </a:r>
            <a:r>
              <a:rPr lang="en-US" dirty="0" err="1"/>
              <a:t>spējas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DD8C99-6657-7437-C659-806BB1C4A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5579" y="1993904"/>
            <a:ext cx="2942881" cy="22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0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90250" y="2177450"/>
            <a:ext cx="5912700" cy="24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Prasības</a:t>
            </a:r>
            <a:r>
              <a:rPr lang="en-GB" dirty="0"/>
              <a:t> </a:t>
            </a:r>
            <a:r>
              <a:rPr lang="en-GB" dirty="0" err="1"/>
              <a:t>iepriekšējai</a:t>
            </a:r>
            <a:r>
              <a:rPr lang="en-GB" dirty="0"/>
              <a:t> </a:t>
            </a:r>
            <a:r>
              <a:rPr lang="en-GB" dirty="0" err="1"/>
              <a:t>izglītībai</a:t>
            </a:r>
            <a:endParaRPr dirty="0"/>
          </a:p>
        </p:txBody>
      </p:sp>
      <p:pic>
        <p:nvPicPr>
          <p:cNvPr id="147" name="Google Shape;147;p2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535" r="17542"/>
          <a:stretch/>
        </p:blipFill>
        <p:spPr>
          <a:xfrm>
            <a:off x="6601708" y="247272"/>
            <a:ext cx="4122300" cy="4233000"/>
          </a:xfrm>
          <a:prstGeom prst="ellipse">
            <a:avLst/>
          </a:prstGeom>
        </p:spPr>
      </p:pic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46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Iepriekšējās</a:t>
            </a:r>
            <a:r>
              <a:rPr lang="en-GB" dirty="0"/>
              <a:t> </a:t>
            </a:r>
            <a:r>
              <a:rPr lang="en-GB" dirty="0" err="1"/>
              <a:t>izglītības</a:t>
            </a:r>
            <a:r>
              <a:rPr lang="en-GB" dirty="0"/>
              <a:t> </a:t>
            </a:r>
            <a:r>
              <a:rPr lang="en-GB" dirty="0" err="1"/>
              <a:t>prasības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3400" y="1447725"/>
            <a:ext cx="7568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/>
            <a:r>
              <a:rPr lang="lv-LV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Vismaz bakalaura grāds  (2.līmeņa augstākā izglītība)  sociālās vai cilvēkrīcības zinātnēs: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pedagoģijā,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logopēdijā,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izglītības zinātnēs,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vai veselības aprūpē ar audiologopēda vai ergoterapeita kvalifikāciju.</a:t>
            </a:r>
          </a:p>
          <a:p>
            <a:pPr marL="114300" indent="0">
              <a:buNone/>
            </a:pPr>
            <a:endParaRPr lang="en-GB" b="0" i="0" dirty="0">
              <a:solidFill>
                <a:srgbClr val="555555"/>
              </a:solidFill>
              <a:effectLst/>
              <a:latin typeface="Arial" panose="020B0604020202020204" pitchFamily="34" charset="0"/>
            </a:endParaRPr>
          </a:p>
          <a:p>
            <a:pPr marL="114300" indent="0">
              <a:buNone/>
            </a:pPr>
            <a:r>
              <a:rPr lang="lv-LV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Vēlamas angļu valodas zināšanas līmenī, kas ļauj bez grūtībām lasīt angliski.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90250" y="2177450"/>
            <a:ext cx="5912700" cy="24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Mācību</a:t>
            </a:r>
            <a:r>
              <a:rPr lang="en-GB" dirty="0"/>
              <a:t> </a:t>
            </a:r>
            <a:r>
              <a:rPr lang="en-GB" dirty="0" err="1"/>
              <a:t>norise</a:t>
            </a:r>
            <a:endParaRPr dirty="0"/>
          </a:p>
        </p:txBody>
      </p:sp>
      <p:pic>
        <p:nvPicPr>
          <p:cNvPr id="147" name="Google Shape;147;p2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535" r="17542"/>
          <a:stretch/>
        </p:blipFill>
        <p:spPr>
          <a:xfrm>
            <a:off x="6601708" y="247272"/>
            <a:ext cx="4122300" cy="4233000"/>
          </a:xfrm>
          <a:prstGeom prst="ellipse">
            <a:avLst/>
          </a:prstGeom>
        </p:spPr>
      </p:pic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3400" y="129475"/>
            <a:ext cx="7568700" cy="8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Būtiskais</a:t>
            </a:r>
            <a:r>
              <a:rPr lang="en-GB" dirty="0"/>
              <a:t> par </a:t>
            </a:r>
            <a:r>
              <a:rPr lang="lv-LV" dirty="0"/>
              <a:t>7</a:t>
            </a:r>
            <a:r>
              <a:rPr lang="en-GB" dirty="0"/>
              <a:t>.grupas </a:t>
            </a:r>
            <a:r>
              <a:rPr lang="en-GB" dirty="0" err="1"/>
              <a:t>mācībām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9374" y="4739425"/>
            <a:ext cx="5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177A8-0F45-0389-4EA3-ECFDEFCCD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76" y="1137905"/>
            <a:ext cx="7096947" cy="350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904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773</Words>
  <Application>Microsoft Office PowerPoint</Application>
  <PresentationFormat>On-screen Show (16:9)</PresentationFormat>
  <Paragraphs>129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Nunito</vt:lpstr>
      <vt:lpstr>Arial</vt:lpstr>
      <vt:lpstr>Nunito ExtraBold</vt:lpstr>
      <vt:lpstr>Simple Light</vt:lpstr>
      <vt:lpstr>Jautājumi un atbildes par ABA 7.grupas mācībām</vt:lpstr>
      <vt:lpstr>Kas ir ABA</vt:lpstr>
      <vt:lpstr>Lietišķā uzvedības analīze   (Applied Behavior Analysis)</vt:lpstr>
      <vt:lpstr>Uzvedības analīze</vt:lpstr>
      <vt:lpstr>Prasmes tiek izvērtētas un trenētas vairākās jomās:</vt:lpstr>
      <vt:lpstr>Prasības iepriekšējai izglītībai</vt:lpstr>
      <vt:lpstr>Iepriekšējās izglītības prasības</vt:lpstr>
      <vt:lpstr>Mācību norise</vt:lpstr>
      <vt:lpstr>Būtiskais par 7.grupas mācībām </vt:lpstr>
      <vt:lpstr>Mācību vieta un laiks</vt:lpstr>
      <vt:lpstr>Mācību ilgums</vt:lpstr>
      <vt:lpstr>Supervīzijas jeb prakses pārraudzība</vt:lpstr>
      <vt:lpstr>Mācību maksa</vt:lpstr>
      <vt:lpstr>Mācību saturs</vt:lpstr>
      <vt:lpstr>Mācību materiāli</vt:lpstr>
      <vt:lpstr>ABA speciālistu novērošana</vt:lpstr>
      <vt:lpstr>Prakses uzsākšana</vt:lpstr>
      <vt:lpstr>Supervīziju turpināšana</vt:lpstr>
      <vt:lpstr>Pārbaudījumi un praktiskie darbi</vt:lpstr>
      <vt:lpstr>Izglītības dokuments</vt:lpstr>
      <vt:lpstr>Paldies! www.atbalsts.lv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LAA</dc:creator>
  <cp:lastModifiedBy>User</cp:lastModifiedBy>
  <cp:revision>22</cp:revision>
  <dcterms:modified xsi:type="dcterms:W3CDTF">2024-03-29T18:54:06Z</dcterms:modified>
</cp:coreProperties>
</file>